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2" r:id="rId18"/>
    <p:sldId id="273" r:id="rId19"/>
    <p:sldId id="274" r:id="rId20"/>
    <p:sldId id="275" r:id="rId21"/>
    <p:sldId id="276"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79443F9-CA70-4306-AC63-1BED9CC5FBF0}" type="datetimeFigureOut">
              <a:rPr lang="ar-IQ" smtClean="0"/>
              <a:t>15/02/1438</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617CCB40-A000-49CB-8736-2AEE6011890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443F9-CA70-4306-AC63-1BED9CC5FBF0}" type="datetimeFigureOut">
              <a:rPr lang="ar-IQ" smtClean="0"/>
              <a:t>15/02/1438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443F9-CA70-4306-AC63-1BED9CC5FBF0}" type="datetimeFigureOut">
              <a:rPr lang="ar-IQ" smtClean="0"/>
              <a:t>15/02/1438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443F9-CA70-4306-AC63-1BED9CC5FBF0}" type="datetimeFigureOut">
              <a:rPr lang="ar-IQ" smtClean="0"/>
              <a:t>15/02/1438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9443F9-CA70-4306-AC63-1BED9CC5FBF0}" type="datetimeFigureOut">
              <a:rPr lang="ar-IQ" smtClean="0"/>
              <a:t>15/02/1438</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17CCB40-A000-49CB-8736-2AEE6011890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9443F9-CA70-4306-AC63-1BED9CC5FBF0}" type="datetimeFigureOut">
              <a:rPr lang="ar-IQ" smtClean="0"/>
              <a:t>15/02/1438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9443F9-CA70-4306-AC63-1BED9CC5FBF0}" type="datetimeFigureOut">
              <a:rPr lang="ar-IQ" smtClean="0"/>
              <a:t>15/02/1438</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9443F9-CA70-4306-AC63-1BED9CC5FBF0}" type="datetimeFigureOut">
              <a:rPr lang="ar-IQ" smtClean="0"/>
              <a:t>15/02/1438</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443F9-CA70-4306-AC63-1BED9CC5FBF0}" type="datetimeFigureOut">
              <a:rPr lang="ar-IQ" smtClean="0"/>
              <a:t>15/02/1438</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9443F9-CA70-4306-AC63-1BED9CC5FBF0}" type="datetimeFigureOut">
              <a:rPr lang="ar-IQ" smtClean="0"/>
              <a:t>15/02/1438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17CCB40-A000-49CB-8736-2AEE60118907}"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9443F9-CA70-4306-AC63-1BED9CC5FBF0}" type="datetimeFigureOut">
              <a:rPr lang="ar-IQ" smtClean="0"/>
              <a:t>15/02/1438</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617CCB40-A000-49CB-8736-2AEE60118907}"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9443F9-CA70-4306-AC63-1BED9CC5FBF0}" type="datetimeFigureOut">
              <a:rPr lang="ar-IQ" smtClean="0"/>
              <a:t>15/02/1438</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7CCB40-A000-49CB-8736-2AEE60118907}"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12776"/>
          </a:xfrm>
        </p:spPr>
        <p:txBody>
          <a:bodyPr>
            <a:noAutofit/>
          </a:bodyPr>
          <a:lstStyle/>
          <a:p>
            <a:pPr marR="45720" algn="ctr" rtl="1">
              <a:lnSpc>
                <a:spcPct val="250000"/>
              </a:lnSpc>
              <a:spcBef>
                <a:spcPct val="20000"/>
              </a:spcBef>
              <a:buClr>
                <a:schemeClr val="accent3"/>
              </a:buClr>
              <a:buSzPct val="95000"/>
            </a:pPr>
            <a:r>
              <a:rPr lang="en-US" sz="4000" dirty="0">
                <a:solidFill>
                  <a:schemeClr val="tx1"/>
                </a:solidFill>
                <a:latin typeface="Times New Roman"/>
                <a:ea typeface="Times New Roman"/>
                <a:cs typeface="Arial"/>
              </a:rPr>
              <a:t>ELECTROMAGNETIC FIELDS</a:t>
            </a:r>
            <a:endParaRPr lang="ar-IQ" sz="4000" dirty="0">
              <a:solidFill>
                <a:schemeClr val="tx1"/>
              </a:solidFill>
              <a:latin typeface="Times New Roman"/>
              <a:ea typeface="Times New Roman"/>
              <a:cs typeface="Arial"/>
            </a:endParaRPr>
          </a:p>
        </p:txBody>
      </p:sp>
      <p:sp>
        <p:nvSpPr>
          <p:cNvPr id="3" name="Subtitle 2"/>
          <p:cNvSpPr>
            <a:spLocks noGrp="1"/>
          </p:cNvSpPr>
          <p:nvPr>
            <p:ph type="subTitle" idx="1"/>
          </p:nvPr>
        </p:nvSpPr>
        <p:spPr>
          <a:xfrm>
            <a:off x="0" y="1412776"/>
            <a:ext cx="9144000" cy="5445224"/>
          </a:xfrm>
        </p:spPr>
        <p:txBody>
          <a:bodyPr>
            <a:normAutofit lnSpcReduction="10000"/>
          </a:bodyPr>
          <a:lstStyle/>
          <a:p>
            <a:pPr algn="ctr">
              <a:lnSpc>
                <a:spcPct val="220000"/>
              </a:lnSpc>
            </a:pPr>
            <a:r>
              <a:rPr lang="en-US" sz="3900" dirty="0">
                <a:latin typeface="Times New Roman"/>
                <a:ea typeface="Times New Roman"/>
                <a:cs typeface="Arial"/>
              </a:rPr>
              <a:t>LECTURE:</a:t>
            </a:r>
          </a:p>
          <a:p>
            <a:pPr algn="ctr">
              <a:lnSpc>
                <a:spcPct val="220000"/>
              </a:lnSpc>
            </a:pPr>
            <a:r>
              <a:rPr lang="en-US" sz="3900" dirty="0">
                <a:latin typeface="Times New Roman"/>
                <a:ea typeface="Times New Roman"/>
                <a:cs typeface="Arial"/>
              </a:rPr>
              <a:t>MAGNETIC FORCES, MATERIALS, AND DEVICES</a:t>
            </a:r>
          </a:p>
          <a:p>
            <a:pPr algn="ctr" rtl="0">
              <a:lnSpc>
                <a:spcPct val="220000"/>
              </a:lnSpc>
              <a:spcAft>
                <a:spcPts val="0"/>
              </a:spcAft>
            </a:pPr>
            <a:r>
              <a:rPr lang="en-US" sz="3900" dirty="0">
                <a:latin typeface="Times New Roman"/>
                <a:ea typeface="Times New Roman"/>
                <a:cs typeface="Arial"/>
              </a:rPr>
              <a:t>8.8 INDUCTORS AND INDUCTANCES</a:t>
            </a:r>
            <a:endParaRPr lang="en-US" sz="3900" dirty="0">
              <a:latin typeface="Calibri"/>
              <a:ea typeface="Calibri"/>
              <a:cs typeface="Arial"/>
            </a:endParaRPr>
          </a:p>
          <a:p>
            <a:pPr algn="ctr"/>
            <a:endParaRPr lang="ar-IQ" sz="3600" dirty="0"/>
          </a:p>
        </p:txBody>
      </p:sp>
    </p:spTree>
    <p:extLst>
      <p:ext uri="{BB962C8B-B14F-4D97-AF65-F5344CB8AC3E}">
        <p14:creationId xmlns:p14="http://schemas.microsoft.com/office/powerpoint/2010/main" val="1631020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spcBef>
                    <a:spcPts val="1200"/>
                  </a:spcBef>
                  <a:spcAft>
                    <a:spcPts val="0"/>
                  </a:spcAft>
                  <a:buNone/>
                </a:pPr>
                <a:r>
                  <a:rPr lang="en-US" sz="2800" dirty="0" smtClean="0">
                    <a:latin typeface="Times New Roman"/>
                    <a:ea typeface="Calibri"/>
                    <a:cs typeface="Arial"/>
                  </a:rPr>
                  <a:t>We assume that the whole region is filled with such differential volumes. From equation (8.55), each volume has an inductance</a:t>
                </a:r>
                <a:endParaRPr lang="en-US" sz="2400" dirty="0">
                  <a:effectLst/>
                  <a:latin typeface="Calibri"/>
                  <a:ea typeface="Calibri"/>
                  <a:cs typeface="Arial"/>
                </a:endParaRPr>
              </a:p>
              <a:p>
                <a:pPr marL="0" indent="0" algn="just" rtl="0">
                  <a:lnSpc>
                    <a:spcPct val="110000"/>
                  </a:lnSpc>
                  <a:spcBef>
                    <a:spcPts val="1200"/>
                  </a:spcBef>
                  <a:spcAft>
                    <a:spcPts val="1000"/>
                  </a:spcAft>
                  <a:buNone/>
                </a:pPr>
                <a14:m>
                  <m:oMathPara xmlns:m="http://schemas.openxmlformats.org/officeDocument/2006/math">
                    <m:oMathParaPr>
                      <m:jc m:val="centerGroup"/>
                    </m:oMathParaPr>
                    <m:oMath xmlns:m="http://schemas.openxmlformats.org/officeDocument/2006/math">
                      <m:r>
                        <m:rPr>
                          <m:sty m:val="p"/>
                        </m:rPr>
                        <a:rPr lang="en-US" sz="2800">
                          <a:effectLst/>
                          <a:latin typeface="Cambria Math"/>
                          <a:ea typeface="Calibri"/>
                          <a:cs typeface="Times New Roman"/>
                        </a:rPr>
                        <m:t>Δ</m:t>
                      </m:r>
                      <m:r>
                        <a:rPr lang="en-US" sz="2800" i="1">
                          <a:effectLst/>
                          <a:latin typeface="Cambria Math"/>
                          <a:ea typeface="Times New Roman"/>
                          <a:cs typeface="Times New Roman"/>
                        </a:rPr>
                        <m:t>𝐿</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m:rPr>
                              <m:sty m:val="p"/>
                            </m:rPr>
                            <a:rPr lang="en-US" sz="2800">
                              <a:effectLst/>
                              <a:latin typeface="Cambria Math"/>
                              <a:ea typeface="Calibri"/>
                              <a:cs typeface="Times New Roman"/>
                            </a:rPr>
                            <m:t>Δ</m:t>
                          </m:r>
                          <m:r>
                            <a:rPr lang="en-US" sz="2800" i="1">
                              <a:effectLst/>
                              <a:latin typeface="Cambria Math"/>
                              <a:ea typeface="Times New Roman"/>
                              <a:cs typeface="Times New Roman"/>
                            </a:rPr>
                            <m:t>𝜓</m:t>
                          </m:r>
                        </m:num>
                        <m:den>
                          <m:r>
                            <m:rPr>
                              <m:sty m:val="p"/>
                            </m:rPr>
                            <a:rPr lang="en-US" sz="2800">
                              <a:effectLst/>
                              <a:latin typeface="Cambria Math"/>
                              <a:ea typeface="Calibri"/>
                              <a:cs typeface="Times New Roman"/>
                            </a:rPr>
                            <m:t>Δ</m:t>
                          </m:r>
                          <m:r>
                            <a:rPr lang="en-US" sz="2800" i="1">
                              <a:effectLst/>
                              <a:latin typeface="Cambria Math"/>
                              <a:ea typeface="Times New Roman"/>
                              <a:cs typeface="Times New Roman"/>
                            </a:rPr>
                            <m:t>𝐼</m:t>
                          </m:r>
                        </m:den>
                      </m:f>
                      <m:r>
                        <a:rPr lang="en-US" sz="2800" i="1">
                          <a:effectLst/>
                          <a:latin typeface="Cambria Math"/>
                          <a:ea typeface="Calibri"/>
                          <a:cs typeface="Times New Roman"/>
                        </a:rPr>
                        <m:t>=</m:t>
                      </m:r>
                      <m:f>
                        <m:fPr>
                          <m:ctrlPr>
                            <a:rPr lang="en-US" sz="2800" i="1">
                              <a:effectLst/>
                              <a:latin typeface="Cambria Math"/>
                              <a:ea typeface="Times New Roman"/>
                              <a:cs typeface="Times New Roman"/>
                            </a:rPr>
                          </m:ctrlPr>
                        </m:fPr>
                        <m:num>
                          <m:r>
                            <a:rPr lang="en-US" sz="2800">
                              <a:effectLst/>
                              <a:latin typeface="Cambria Math"/>
                              <a:ea typeface="Calibri"/>
                              <a:cs typeface="Times New Roman"/>
                            </a:rPr>
                            <m:t>µ</m:t>
                          </m:r>
                          <m:r>
                            <a:rPr lang="en-US" sz="2800" i="1">
                              <a:effectLst/>
                              <a:latin typeface="Cambria Math"/>
                              <a:ea typeface="Calibri"/>
                              <a:cs typeface="Times New Roman"/>
                            </a:rPr>
                            <m:t>𝐻</m:t>
                          </m:r>
                          <m:r>
                            <a:rPr lang="en-US" sz="2800">
                              <a:effectLst/>
                              <a:latin typeface="Cambria Math"/>
                              <a:ea typeface="Calibri"/>
                              <a:cs typeface="Times New Roman"/>
                            </a:rPr>
                            <m:t> </m:t>
                          </m:r>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𝑥</m:t>
                          </m:r>
                          <m:r>
                            <m:rPr>
                              <m:sty m:val="p"/>
                            </m:rPr>
                            <a:rPr lang="en-US" sz="2800">
                              <a:effectLst/>
                              <a:latin typeface="Cambria Math"/>
                              <a:ea typeface="Calibri"/>
                              <a:cs typeface="Times New Roman"/>
                            </a:rPr>
                            <m:t>Δ</m:t>
                          </m:r>
                          <m:r>
                            <m:rPr>
                              <m:sty m:val="p"/>
                            </m:rPr>
                            <a:rPr lang="en-US" sz="2800">
                              <a:effectLst/>
                              <a:latin typeface="Cambria Math"/>
                              <a:ea typeface="Calibri"/>
                              <a:cs typeface="Times New Roman"/>
                            </a:rPr>
                            <m:t>z</m:t>
                          </m:r>
                        </m:num>
                        <m:den>
                          <m:r>
                            <m:rPr>
                              <m:sty m:val="p"/>
                            </m:rPr>
                            <a:rPr lang="en-US" sz="2800">
                              <a:effectLst/>
                              <a:latin typeface="Cambria Math"/>
                              <a:ea typeface="Calibri"/>
                              <a:cs typeface="Times New Roman"/>
                            </a:rPr>
                            <m:t>Δ</m:t>
                          </m:r>
                          <m:r>
                            <a:rPr lang="en-US" sz="2800" i="1">
                              <a:effectLst/>
                              <a:latin typeface="Cambria Math"/>
                              <a:ea typeface="Times New Roman"/>
                              <a:cs typeface="Times New Roman"/>
                            </a:rPr>
                            <m:t>𝐼</m:t>
                          </m:r>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64</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where </a:t>
                </a:r>
                <a14:m>
                  <m:oMath xmlns:m="http://schemas.openxmlformats.org/officeDocument/2006/math">
                    <m:r>
                      <m:rPr>
                        <m:sty m:val="p"/>
                      </m:rPr>
                      <a:rPr lang="en-US" sz="2800">
                        <a:effectLst/>
                        <a:latin typeface="Cambria Math"/>
                        <a:ea typeface="Calibri"/>
                        <a:cs typeface="Times New Roman"/>
                      </a:rPr>
                      <m:t>Δ</m:t>
                    </m:r>
                    <m:r>
                      <a:rPr lang="en-US" sz="2800" i="1">
                        <a:effectLst/>
                        <a:latin typeface="Cambria Math"/>
                        <a:ea typeface="Times New Roman"/>
                        <a:cs typeface="Times New Roman"/>
                      </a:rPr>
                      <m:t>𝐼</m:t>
                    </m:r>
                    <m:r>
                      <a:rPr lang="en-US" sz="2800" i="1">
                        <a:effectLst/>
                        <a:latin typeface="Cambria Math"/>
                        <a:ea typeface="Calibri"/>
                        <a:cs typeface="Times New Roman"/>
                      </a:rPr>
                      <m:t>=</m:t>
                    </m:r>
                    <m:r>
                      <a:rPr lang="en-US" sz="2800" i="1">
                        <a:effectLst/>
                        <a:latin typeface="Cambria Math"/>
                        <a:ea typeface="Calibri"/>
                        <a:cs typeface="Times New Roman"/>
                      </a:rPr>
                      <m:t>𝐻</m:t>
                    </m:r>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𝑦</m:t>
                    </m:r>
                  </m:oMath>
                </a14:m>
                <a:r>
                  <a:rPr lang="en-US" sz="2800" dirty="0">
                    <a:effectLst/>
                    <a:latin typeface="Times New Roman"/>
                    <a:ea typeface="Calibri"/>
                    <a:cs typeface="Arial"/>
                  </a:rPr>
                  <a:t>. Substituting equation (8.64) into eq. (8.56), we </a:t>
                </a:r>
                <a:r>
                  <a:rPr lang="en-US" sz="2800" dirty="0" smtClean="0">
                    <a:effectLst/>
                    <a:latin typeface="Times New Roman"/>
                    <a:ea typeface="Calibri"/>
                    <a:cs typeface="Arial"/>
                  </a:rPr>
                  <a:t>have</a:t>
                </a:r>
                <a:r>
                  <a:rPr lang="en-US" sz="2800" dirty="0">
                    <a:effectLst/>
                    <a:latin typeface="Times New Roman"/>
                    <a:ea typeface="Calibri"/>
                    <a:cs typeface="Arial"/>
                  </a:rPr>
                  <a:t> </a:t>
                </a:r>
                <a:endParaRPr lang="en-US" sz="2400" dirty="0">
                  <a:effectLst/>
                  <a:latin typeface="Calibri"/>
                  <a:ea typeface="Calibri"/>
                  <a:cs typeface="Arial"/>
                </a:endParaRPr>
              </a:p>
              <a:p>
                <a:pPr marL="0" indent="0" algn="just" rtl="0">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m:rPr>
                          <m:sty m:val="p"/>
                        </m:rPr>
                        <a:rPr lang="en-US" sz="2800">
                          <a:effectLst/>
                          <a:latin typeface="Cambria Math"/>
                          <a:ea typeface="Calibri"/>
                          <a:cs typeface="Times New Roman"/>
                        </a:rPr>
                        <m:t>Δ</m:t>
                      </m:r>
                      <m:r>
                        <a:rPr lang="en-US" sz="2800" i="1">
                          <a:effectLst/>
                          <a:latin typeface="Cambria Math"/>
                          <a:ea typeface="Times New Roman"/>
                          <a:cs typeface="Times New Roman"/>
                        </a:rPr>
                        <m:t>𝐿</m:t>
                      </m:r>
                      <m:r>
                        <a:rPr lang="en-US" sz="2800" i="1">
                          <a:effectLst/>
                          <a:latin typeface="Cambria Math"/>
                          <a:ea typeface="Times New Roman"/>
                          <a:cs typeface="Times New Roman"/>
                        </a:rPr>
                        <m:t> </m:t>
                      </m:r>
                      <m:r>
                        <m:rPr>
                          <m:sty m:val="p"/>
                        </m:rPr>
                        <a:rPr lang="en-US" sz="2800">
                          <a:effectLst/>
                          <a:latin typeface="Cambria Math"/>
                          <a:ea typeface="Calibri"/>
                          <a:cs typeface="Times New Roman"/>
                        </a:rPr>
                        <m:t>Δ</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𝐼</m:t>
                          </m:r>
                        </m:e>
                        <m:sup>
                          <m:r>
                            <a:rPr lang="en-US" sz="2800" i="1">
                              <a:effectLst/>
                              <a:latin typeface="Cambria Math"/>
                              <a:ea typeface="Times New Roman"/>
                              <a:cs typeface="Times New Roman"/>
                            </a:rPr>
                            <m:t>2</m:t>
                          </m:r>
                        </m:sup>
                      </m:sSup>
                      <m:r>
                        <a:rPr lang="en-US" sz="2800" i="1">
                          <a:effectLst/>
                          <a:latin typeface="Cambria Math"/>
                          <a:ea typeface="Calibri"/>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a:rPr lang="en-US" sz="2800">
                          <a:effectLst/>
                          <a:latin typeface="Cambria Math"/>
                          <a:ea typeface="Calibri"/>
                          <a:cs typeface="Times New Roman"/>
                        </a:rPr>
                        <m:t>µ</m:t>
                      </m:r>
                      <m:r>
                        <a:rPr lang="en-US" sz="2800" i="1">
                          <a:effectLst/>
                          <a:latin typeface="Cambria Math"/>
                          <a:ea typeface="Calibri"/>
                          <a:cs typeface="Times New Roman"/>
                        </a:rPr>
                        <m:t> </m:t>
                      </m:r>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𝐻</m:t>
                          </m:r>
                        </m:e>
                        <m:sup>
                          <m:r>
                            <a:rPr lang="en-US" sz="2800" i="1">
                              <a:effectLst/>
                              <a:latin typeface="Cambria Math"/>
                              <a:ea typeface="Calibri"/>
                              <a:cs typeface="Times New Roman"/>
                            </a:rPr>
                            <m:t>2</m:t>
                          </m:r>
                        </m:sup>
                      </m:sSup>
                      <m:r>
                        <a:rPr lang="en-US" sz="2800" i="1">
                          <a:effectLst/>
                          <a:latin typeface="Cambria Math"/>
                          <a:ea typeface="Times New Roman"/>
                          <a:cs typeface="Times New Roman"/>
                        </a:rPr>
                        <m:t> </m:t>
                      </m:r>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𝑥</m:t>
                      </m:r>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𝑦</m:t>
                      </m:r>
                      <m:r>
                        <m:rPr>
                          <m:sty m:val="p"/>
                        </m:rPr>
                        <a:rPr lang="en-US" sz="2800">
                          <a:effectLst/>
                          <a:latin typeface="Cambria Math"/>
                          <a:ea typeface="Calibri"/>
                          <a:cs typeface="Times New Roman"/>
                        </a:rPr>
                        <m:t>Δz</m:t>
                      </m:r>
                      <m:r>
                        <a:rPr lang="en-US" sz="2800">
                          <a:effectLst/>
                          <a:latin typeface="Cambria Math"/>
                          <a:ea typeface="Calibri"/>
                          <a:cs typeface="Times New Roman"/>
                        </a:rPr>
                        <m:t>          (</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65</m:t>
                      </m:r>
                      <m:r>
                        <m:rPr>
                          <m:sty m:val="p"/>
                        </m:rPr>
                        <a:rPr lang="en-US" sz="2800">
                          <a:effectLst/>
                          <a:latin typeface="Cambria Math"/>
                          <a:ea typeface="Calibri"/>
                          <a:cs typeface="Times New Roman"/>
                        </a:rPr>
                        <m:t>a</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or</a:t>
                </a:r>
                <a:endParaRPr lang="en-US" sz="2400" dirty="0">
                  <a:effectLst/>
                  <a:latin typeface="Calibri"/>
                  <a:ea typeface="Calibri"/>
                  <a:cs typeface="Arial"/>
                </a:endParaRPr>
              </a:p>
              <a:p>
                <a:pPr marL="0" indent="0" algn="just" rtl="0">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Calibri"/>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a:rPr lang="en-US" sz="2800">
                          <a:effectLst/>
                          <a:latin typeface="Cambria Math"/>
                          <a:ea typeface="Calibri"/>
                          <a:cs typeface="Times New Roman"/>
                        </a:rPr>
                        <m:t>µ</m:t>
                      </m:r>
                      <m:r>
                        <a:rPr lang="en-US" sz="2800" i="1">
                          <a:effectLst/>
                          <a:latin typeface="Cambria Math"/>
                          <a:ea typeface="Calibri"/>
                          <a:cs typeface="Times New Roman"/>
                        </a:rPr>
                        <m:t> </m:t>
                      </m:r>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𝐻</m:t>
                          </m:r>
                        </m:e>
                        <m:sup>
                          <m:r>
                            <a:rPr lang="en-US" sz="2800" i="1">
                              <a:effectLst/>
                              <a:latin typeface="Cambria Math"/>
                              <a:ea typeface="Calibri"/>
                              <a:cs typeface="Times New Roman"/>
                            </a:rPr>
                            <m:t>2</m:t>
                          </m:r>
                        </m:sup>
                      </m:sSup>
                      <m:r>
                        <a:rPr lang="en-US" sz="2800" i="1">
                          <a:effectLst/>
                          <a:latin typeface="Cambria Math"/>
                          <a:ea typeface="Times New Roman"/>
                          <a:cs typeface="Times New Roman"/>
                        </a:rPr>
                        <m:t> </m:t>
                      </m:r>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𝑣</m:t>
                      </m:r>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65</m:t>
                      </m:r>
                      <m:r>
                        <m:rPr>
                          <m:sty m:val="p"/>
                        </m:rPr>
                        <a:rPr lang="en-US" sz="2800">
                          <a:effectLst/>
                          <a:latin typeface="Cambria Math"/>
                          <a:ea typeface="Calibri"/>
                          <a:cs typeface="Times New Roman"/>
                        </a:rPr>
                        <m:t>b</m:t>
                      </m:r>
                      <m:r>
                        <a:rPr lang="en-US" sz="2800">
                          <a:effectLst/>
                          <a:latin typeface="Cambria Math"/>
                          <a:ea typeface="Calibri"/>
                          <a:cs typeface="Times New Roman"/>
                        </a:rPr>
                        <m:t>)</m:t>
                      </m:r>
                    </m:oMath>
                  </m:oMathPara>
                </a14:m>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spTree>
    <p:extLst>
      <p:ext uri="{BB962C8B-B14F-4D97-AF65-F5344CB8AC3E}">
        <p14:creationId xmlns:p14="http://schemas.microsoft.com/office/powerpoint/2010/main" val="645323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spcBef>
                    <a:spcPts val="1200"/>
                  </a:spcBef>
                  <a:spcAft>
                    <a:spcPts val="0"/>
                  </a:spcAft>
                  <a:buNone/>
                </a:pPr>
                <a:r>
                  <a:rPr lang="en-US" sz="2800" dirty="0" smtClean="0">
                    <a:latin typeface="Times New Roman"/>
                    <a:ea typeface="Calibri"/>
                    <a:cs typeface="Arial"/>
                  </a:rPr>
                  <a:t>The </a:t>
                </a:r>
                <a:r>
                  <a:rPr lang="en-US" sz="2800" dirty="0" err="1">
                    <a:latin typeface="Times New Roman"/>
                    <a:ea typeface="Calibri"/>
                    <a:cs typeface="Arial"/>
                  </a:rPr>
                  <a:t>magnetostatic</a:t>
                </a:r>
                <a:r>
                  <a:rPr lang="en-US" sz="2800" dirty="0">
                    <a:latin typeface="Times New Roman"/>
                    <a:ea typeface="Calibri"/>
                    <a:cs typeface="Arial"/>
                  </a:rPr>
                  <a:t> energy density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oMath>
                </a14:m>
                <a:r>
                  <a:rPr lang="en-US" sz="2800" dirty="0">
                    <a:effectLst/>
                    <a:latin typeface="Times New Roman"/>
                    <a:ea typeface="Calibri"/>
                    <a:cs typeface="Arial"/>
                  </a:rPr>
                  <a:t> (</a:t>
                </a:r>
                <a14:m>
                  <m:oMath xmlns:m="http://schemas.openxmlformats.org/officeDocument/2006/math">
                    <m:r>
                      <m:rPr>
                        <m:sty m:val="p"/>
                      </m:rPr>
                      <a:rPr lang="en-US" sz="2800">
                        <a:effectLst/>
                        <a:latin typeface="Cambria Math"/>
                        <a:ea typeface="Calibri"/>
                        <a:cs typeface="Times New Roman"/>
                      </a:rPr>
                      <m:t>in</m:t>
                    </m:r>
                    <m:r>
                      <a:rPr lang="en-US" sz="2800">
                        <a:effectLst/>
                        <a:latin typeface="Cambria Math"/>
                        <a:ea typeface="Calibri"/>
                        <a:cs typeface="Times New Roman"/>
                      </a:rPr>
                      <m:t> </m:t>
                    </m:r>
                    <m:r>
                      <m:rPr>
                        <m:sty m:val="p"/>
                      </m:rPr>
                      <a:rPr lang="en-US" sz="2800">
                        <a:effectLst/>
                        <a:latin typeface="Cambria Math"/>
                        <a:ea typeface="Calibri"/>
                        <a:cs typeface="Times New Roman"/>
                      </a:rPr>
                      <m:t>J</m:t>
                    </m:r>
                    <m:r>
                      <a:rPr lang="en-US" sz="2800">
                        <a:effectLst/>
                        <a:latin typeface="Cambria Math"/>
                        <a:ea typeface="Calibri"/>
                        <a:cs typeface="Times New Roman"/>
                      </a:rPr>
                      <m:t>/</m:t>
                    </m:r>
                    <m:sSup>
                      <m:sSupPr>
                        <m:ctrlPr>
                          <a:rPr lang="en-US" sz="2800" i="1">
                            <a:effectLst/>
                            <a:latin typeface="Cambria Math"/>
                            <a:ea typeface="Calibri"/>
                            <a:cs typeface="Times New Roman"/>
                          </a:rPr>
                        </m:ctrlPr>
                      </m:sSupPr>
                      <m:e>
                        <m:r>
                          <m:rPr>
                            <m:sty m:val="p"/>
                          </m:rPr>
                          <a:rPr lang="en-US" sz="2800">
                            <a:effectLst/>
                            <a:latin typeface="Cambria Math"/>
                            <a:ea typeface="Calibri"/>
                            <a:cs typeface="Times New Roman"/>
                          </a:rPr>
                          <m:t>m</m:t>
                        </m:r>
                      </m:e>
                      <m:sup>
                        <m:r>
                          <a:rPr lang="en-US" sz="2800" i="1">
                            <a:effectLst/>
                            <a:latin typeface="Cambria Math"/>
                            <a:ea typeface="Calibri"/>
                            <a:cs typeface="Times New Roman"/>
                          </a:rPr>
                          <m:t>3</m:t>
                        </m:r>
                      </m:sup>
                    </m:sSup>
                  </m:oMath>
                </a14:m>
                <a:r>
                  <a:rPr lang="en-US" sz="2800" dirty="0">
                    <a:effectLst/>
                    <a:latin typeface="Times New Roman"/>
                    <a:ea typeface="Calibri"/>
                    <a:cs typeface="Arial"/>
                  </a:rPr>
                  <a:t>) is defined as</a:t>
                </a:r>
                <a:endParaRPr lang="en-US" sz="2400" dirty="0">
                  <a:effectLst/>
                  <a:latin typeface="Calibri"/>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Calibri"/>
                          <a:cs typeface="Times New Roman"/>
                        </a:rPr>
                        <m:t>=</m:t>
                      </m:r>
                      <m:func>
                        <m:funcPr>
                          <m:ctrlPr>
                            <a:rPr lang="en-US" sz="2800" i="1">
                              <a:effectLst/>
                              <a:latin typeface="Cambria Math"/>
                              <a:ea typeface="Calibri"/>
                              <a:cs typeface="Times New Roman"/>
                            </a:rPr>
                          </m:ctrlPr>
                        </m:funcPr>
                        <m:fName>
                          <m:limLow>
                            <m:limLowPr>
                              <m:ctrlPr>
                                <a:rPr lang="en-US" sz="2800" i="1">
                                  <a:effectLst/>
                                  <a:latin typeface="Cambria Math"/>
                                  <a:ea typeface="Calibri"/>
                                  <a:cs typeface="Times New Roman"/>
                                </a:rPr>
                              </m:ctrlPr>
                            </m:limLowPr>
                            <m:e>
                              <m:r>
                                <m:rPr>
                                  <m:sty m:val="p"/>
                                </m:rPr>
                                <a:rPr lang="en-US" sz="2800">
                                  <a:effectLst/>
                                  <a:latin typeface="Cambria Math"/>
                                  <a:ea typeface="Calibri"/>
                                  <a:cs typeface="Times New Roman"/>
                                </a:rPr>
                                <m:t>lim</m:t>
                              </m:r>
                            </m:e>
                            <m:lim>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𝑣</m:t>
                              </m:r>
                              <m:r>
                                <a:rPr lang="en-US" sz="2800" i="1">
                                  <a:effectLst/>
                                  <a:latin typeface="Cambria Math"/>
                                  <a:ea typeface="Calibri"/>
                                  <a:cs typeface="Times New Roman"/>
                                </a:rPr>
                                <m:t>→</m:t>
                              </m:r>
                              <m:r>
                                <a:rPr lang="en-US" sz="2800" i="1">
                                  <a:effectLst/>
                                  <a:latin typeface="Cambria Math"/>
                                  <a:ea typeface="Calibri"/>
                                  <a:cs typeface="Times New Roman"/>
                                </a:rPr>
                                <m:t>0</m:t>
                              </m:r>
                            </m:lim>
                          </m:limLow>
                        </m:fName>
                        <m:e>
                          <m:f>
                            <m:fPr>
                              <m:ctrlPr>
                                <a:rPr lang="en-US" sz="2800" i="1">
                                  <a:effectLst/>
                                  <a:latin typeface="Cambria Math"/>
                                  <a:ea typeface="Calibri"/>
                                  <a:cs typeface="Times New Roman"/>
                                </a:rPr>
                              </m:ctrlPr>
                            </m:fPr>
                            <m:num>
                              <m:sSub>
                                <m:sSubPr>
                                  <m:ctrlPr>
                                    <a:rPr lang="en-US" sz="2800" i="1">
                                      <a:effectLst/>
                                      <a:latin typeface="Cambria Math"/>
                                      <a:ea typeface="Times New Roman"/>
                                      <a:cs typeface="Times New Roman"/>
                                    </a:rPr>
                                  </m:ctrlPr>
                                </m:sSubPr>
                                <m:e>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num>
                            <m:den>
                              <m:r>
                                <m:rPr>
                                  <m:sty m:val="p"/>
                                </m:rPr>
                                <a:rPr lang="en-US" sz="2800">
                                  <a:effectLst/>
                                  <a:latin typeface="Cambria Math"/>
                                  <a:ea typeface="Calibri"/>
                                  <a:cs typeface="Times New Roman"/>
                                </a:rPr>
                                <m:t>Δ</m:t>
                              </m:r>
                              <m:r>
                                <a:rPr lang="en-US" sz="2800" i="1">
                                  <a:effectLst/>
                                  <a:latin typeface="Cambria Math"/>
                                  <a:ea typeface="Times New Roman"/>
                                  <a:cs typeface="Times New Roman"/>
                                </a:rPr>
                                <m:t>𝑣</m:t>
                              </m:r>
                            </m:den>
                          </m:f>
                        </m:e>
                      </m:func>
                      <m:r>
                        <a:rPr lang="en-US" sz="2800" i="1">
                          <a:effectLst/>
                          <a:latin typeface="Cambria Math"/>
                          <a:ea typeface="Calibri"/>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a:rPr lang="en-US" sz="2800">
                          <a:effectLst/>
                          <a:latin typeface="Cambria Math"/>
                          <a:ea typeface="Calibri"/>
                          <a:cs typeface="Times New Roman"/>
                        </a:rPr>
                        <m:t>µ</m:t>
                      </m:r>
                      <m:r>
                        <a:rPr lang="en-US" sz="2800" i="1">
                          <a:effectLst/>
                          <a:latin typeface="Cambria Math"/>
                          <a:ea typeface="Calibri"/>
                          <a:cs typeface="Times New Roman"/>
                        </a:rPr>
                        <m:t> </m:t>
                      </m:r>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𝐻</m:t>
                          </m:r>
                        </m:e>
                        <m:sup>
                          <m:r>
                            <a:rPr lang="en-US" sz="2800" i="1">
                              <a:effectLst/>
                              <a:latin typeface="Cambria Math"/>
                              <a:ea typeface="Calibri"/>
                              <a:cs typeface="Times New Roman"/>
                            </a:rPr>
                            <m:t>2</m:t>
                          </m:r>
                        </m:sup>
                      </m:sSup>
                    </m:oMath>
                  </m:oMathPara>
                </a14:m>
                <a:endParaRPr lang="en-US" sz="2400" dirty="0">
                  <a:effectLst/>
                  <a:latin typeface="Calibri"/>
                  <a:ea typeface="Calibri"/>
                  <a:cs typeface="Arial"/>
                </a:endParaRPr>
              </a:p>
              <a:p>
                <a:pPr marL="0" indent="0" algn="just" rtl="0">
                  <a:lnSpc>
                    <a:spcPct val="120000"/>
                  </a:lnSpc>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b="0" i="1" smtClean="0">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Calibri"/>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a:rPr lang="en-US" sz="2800">
                          <a:effectLst/>
                          <a:latin typeface="Cambria Math"/>
                          <a:ea typeface="Calibri"/>
                          <a:cs typeface="Times New Roman"/>
                        </a:rPr>
                        <m:t>µ</m:t>
                      </m:r>
                      <m:r>
                        <a:rPr lang="en-US" sz="2800" i="1">
                          <a:effectLst/>
                          <a:latin typeface="Cambria Math"/>
                          <a:ea typeface="Calibri"/>
                          <a:cs typeface="Times New Roman"/>
                        </a:rPr>
                        <m:t> </m:t>
                      </m:r>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𝐻</m:t>
                          </m:r>
                        </m:e>
                        <m:sup>
                          <m:r>
                            <a:rPr lang="en-US" sz="2800" i="1">
                              <a:effectLst/>
                              <a:latin typeface="Cambria Math"/>
                              <a:ea typeface="Calibri"/>
                              <a:cs typeface="Times New Roman"/>
                            </a:rPr>
                            <m:t>2</m:t>
                          </m:r>
                        </m:sup>
                      </m:sSup>
                      <m:r>
                        <a:rPr lang="en-US" sz="2800" i="1">
                          <a:effectLst/>
                          <a:latin typeface="Cambria Math"/>
                          <a:ea typeface="Calibri"/>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a:rPr lang="en-US" sz="2800" i="1">
                          <a:effectLst/>
                          <a:latin typeface="Cambria Math"/>
                          <a:ea typeface="Times New Roman"/>
                          <a:cs typeface="Times New Roman"/>
                        </a:rPr>
                        <m:t>𝐵</m:t>
                      </m:r>
                      <m:r>
                        <a:rPr lang="en-US" sz="2800" i="1">
                          <a:effectLst/>
                          <a:latin typeface="Cambria Math"/>
                          <a:ea typeface="Times New Roman"/>
                          <a:cs typeface="Times New Roman"/>
                        </a:rPr>
                        <m:t>.</m:t>
                      </m:r>
                      <m:r>
                        <a:rPr lang="en-US" sz="2800" i="1">
                          <a:effectLst/>
                          <a:latin typeface="Cambria Math"/>
                          <a:ea typeface="Times New Roman"/>
                          <a:cs typeface="Times New Roman"/>
                        </a:rPr>
                        <m:t>𝐻</m:t>
                      </m:r>
                      <m:r>
                        <a:rPr lang="en-US" sz="2800" i="1">
                          <a:effectLst/>
                          <a:latin typeface="Cambria Math"/>
                          <a:ea typeface="Calibri"/>
                          <a:cs typeface="Times New Roman"/>
                        </a:rPr>
                        <m:t>=</m:t>
                      </m:r>
                      <m:f>
                        <m:fPr>
                          <m:ctrlPr>
                            <a:rPr lang="en-US" sz="2800" i="1">
                              <a:effectLst/>
                              <a:latin typeface="Cambria Math"/>
                              <a:ea typeface="Calibri"/>
                              <a:cs typeface="Times New Roman"/>
                            </a:rPr>
                          </m:ctrlPr>
                        </m:fPr>
                        <m:num>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𝐵</m:t>
                              </m:r>
                            </m:e>
                            <m:sup>
                              <m:r>
                                <a:rPr lang="en-US" sz="2800">
                                  <a:effectLst/>
                                  <a:latin typeface="Cambria Math"/>
                                  <a:ea typeface="Calibri"/>
                                  <a:cs typeface="Times New Roman"/>
                                </a:rPr>
                                <m:t>2</m:t>
                              </m:r>
                            </m:sup>
                          </m:sSup>
                        </m:num>
                        <m:den>
                          <m:r>
                            <a:rPr lang="en-US" sz="2800">
                              <a:effectLst/>
                              <a:latin typeface="Cambria Math"/>
                              <a:ea typeface="Calibri"/>
                              <a:cs typeface="Times New Roman"/>
                            </a:rPr>
                            <m:t>2</m:t>
                          </m:r>
                          <m:r>
                            <a:rPr lang="en-US" sz="2800">
                              <a:effectLst/>
                              <a:latin typeface="Cambria Math"/>
                              <a:ea typeface="Calibri"/>
                              <a:cs typeface="Times New Roman"/>
                            </a:rPr>
                            <m:t>µ</m:t>
                          </m:r>
                        </m:den>
                      </m:f>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66</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Thus the energy in a </a:t>
                </a:r>
                <a:r>
                  <a:rPr lang="en-US" sz="2800" dirty="0" err="1">
                    <a:effectLst/>
                    <a:latin typeface="Times New Roman"/>
                    <a:ea typeface="Calibri"/>
                    <a:cs typeface="Arial"/>
                  </a:rPr>
                  <a:t>magnetostatic</a:t>
                </a:r>
                <a:r>
                  <a:rPr lang="en-US" sz="2800" dirty="0">
                    <a:effectLst/>
                    <a:latin typeface="Times New Roman"/>
                    <a:ea typeface="Calibri"/>
                    <a:cs typeface="Arial"/>
                  </a:rPr>
                  <a:t> field in a linear medium is</a:t>
                </a:r>
                <a:endParaRPr lang="en-US" sz="2400" dirty="0">
                  <a:effectLst/>
                  <a:latin typeface="Calibri"/>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Calibri"/>
                          <a:cs typeface="Times New Roman"/>
                        </a:rPr>
                        <m:t>=</m:t>
                      </m:r>
                      <m:nary>
                        <m:naryPr>
                          <m:limLoc m:val="undOvr"/>
                          <m:subHide m:val="on"/>
                          <m:supHide m:val="on"/>
                          <m:ctrlPr>
                            <a:rPr lang="en-US" sz="2800" i="1">
                              <a:effectLst/>
                              <a:latin typeface="Cambria Math"/>
                              <a:ea typeface="Calibri"/>
                              <a:cs typeface="Times New Roman"/>
                            </a:rPr>
                          </m:ctrlPr>
                        </m:naryPr>
                        <m:sub/>
                        <m:sup/>
                        <m:e>
                          <m:sSub>
                            <m:sSubPr>
                              <m:ctrlPr>
                                <a:rPr lang="en-US" sz="2800" i="1">
                                  <a:effectLst/>
                                  <a:latin typeface="Cambria Math"/>
                                  <a:ea typeface="Times New Roman"/>
                                  <a:cs typeface="Times New Roman"/>
                                </a:rPr>
                              </m:ctrlPr>
                            </m:sSubPr>
                            <m:e>
                              <m:r>
                                <a:rPr lang="en-US" sz="2800" b="0" i="1" smtClean="0">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Calibri"/>
                              <a:cs typeface="Times New Roman"/>
                            </a:rPr>
                            <m:t> </m:t>
                          </m:r>
                          <m:r>
                            <a:rPr lang="en-US" sz="2800" i="1">
                              <a:effectLst/>
                              <a:latin typeface="Cambria Math"/>
                              <a:ea typeface="Calibri"/>
                              <a:cs typeface="Times New Roman"/>
                            </a:rPr>
                            <m:t>𝑑𝑣</m:t>
                          </m:r>
                        </m:e>
                      </m:nary>
                    </m:oMath>
                  </m:oMathPara>
                </a14:m>
                <a:endParaRPr lang="en-US" sz="2400" dirty="0">
                  <a:effectLst/>
                  <a:latin typeface="Calibri"/>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1</m:t>
                          </m:r>
                        </m:num>
                        <m:den>
                          <m:r>
                            <a:rPr lang="en-US" sz="2800" i="1">
                              <a:effectLst/>
                              <a:latin typeface="Cambria Math"/>
                              <a:ea typeface="Calibri"/>
                              <a:cs typeface="Times New Roman"/>
                            </a:rPr>
                            <m:t>2</m:t>
                          </m:r>
                        </m:den>
                      </m:f>
                      <m:nary>
                        <m:naryPr>
                          <m:limLoc m:val="undOvr"/>
                          <m:subHide m:val="on"/>
                          <m:supHide m:val="on"/>
                          <m:ctrlPr>
                            <a:rPr lang="en-US" sz="2800" i="1">
                              <a:effectLst/>
                              <a:latin typeface="Cambria Math"/>
                              <a:ea typeface="Calibri"/>
                              <a:cs typeface="Times New Roman"/>
                            </a:rPr>
                          </m:ctrlPr>
                        </m:naryPr>
                        <m:sub/>
                        <m:sup/>
                        <m:e>
                          <m:r>
                            <a:rPr lang="en-US" sz="2800" b="1" i="1">
                              <a:effectLst/>
                              <a:latin typeface="Cambria Math"/>
                              <a:ea typeface="Calibri"/>
                              <a:cs typeface="Times New Roman"/>
                            </a:rPr>
                            <m:t>𝐁</m:t>
                          </m:r>
                          <m:r>
                            <a:rPr lang="en-US" sz="2800" b="1">
                              <a:effectLst/>
                              <a:latin typeface="Cambria Math"/>
                              <a:ea typeface="Calibri"/>
                              <a:cs typeface="Times New Roman"/>
                            </a:rPr>
                            <m:t> </m:t>
                          </m:r>
                          <m:r>
                            <a:rPr lang="en-US" sz="2800" i="1">
                              <a:effectLst/>
                              <a:latin typeface="Cambria Math"/>
                              <a:ea typeface="Calibri"/>
                              <a:cs typeface="Times New Roman"/>
                            </a:rPr>
                            <m:t>.</m:t>
                          </m:r>
                          <m:r>
                            <a:rPr lang="en-US" sz="2800" b="1" i="1">
                              <a:effectLst/>
                              <a:latin typeface="Cambria Math"/>
                              <a:ea typeface="Calibri"/>
                              <a:cs typeface="Times New Roman"/>
                            </a:rPr>
                            <m:t>𝐇</m:t>
                          </m:r>
                          <m:r>
                            <a:rPr lang="en-US" sz="2800" i="1">
                              <a:effectLst/>
                              <a:latin typeface="Cambria Math"/>
                              <a:ea typeface="Calibri"/>
                              <a:cs typeface="Times New Roman"/>
                            </a:rPr>
                            <m:t> </m:t>
                          </m:r>
                          <m:r>
                            <a:rPr lang="en-US" sz="2800" i="1">
                              <a:effectLst/>
                              <a:latin typeface="Cambria Math"/>
                              <a:ea typeface="Calibri"/>
                              <a:cs typeface="Times New Roman"/>
                            </a:rPr>
                            <m:t>𝑑𝑣</m:t>
                          </m:r>
                        </m:e>
                      </m:nary>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1</m:t>
                          </m:r>
                        </m:num>
                        <m:den>
                          <m:r>
                            <a:rPr lang="en-US" sz="2800" i="1">
                              <a:effectLst/>
                              <a:latin typeface="Cambria Math"/>
                              <a:ea typeface="Calibri"/>
                              <a:cs typeface="Times New Roman"/>
                            </a:rPr>
                            <m:t>2</m:t>
                          </m:r>
                        </m:den>
                      </m:f>
                      <m:nary>
                        <m:naryPr>
                          <m:limLoc m:val="undOvr"/>
                          <m:subHide m:val="on"/>
                          <m:supHide m:val="on"/>
                          <m:ctrlPr>
                            <a:rPr lang="en-US" sz="2800" i="1">
                              <a:effectLst/>
                              <a:latin typeface="Cambria Math"/>
                              <a:ea typeface="Calibri"/>
                              <a:cs typeface="Times New Roman"/>
                            </a:rPr>
                          </m:ctrlPr>
                        </m:naryPr>
                        <m:sub/>
                        <m:sup/>
                        <m:e>
                          <m:r>
                            <a:rPr lang="en-US" sz="2800">
                              <a:effectLst/>
                              <a:latin typeface="Cambria Math"/>
                              <a:ea typeface="Calibri"/>
                              <a:cs typeface="Times New Roman"/>
                            </a:rPr>
                            <m:t>µ</m:t>
                          </m:r>
                          <m:r>
                            <a:rPr lang="en-US" sz="2800" i="1">
                              <a:effectLst/>
                              <a:latin typeface="Cambria Math"/>
                              <a:ea typeface="Calibri"/>
                              <a:cs typeface="Times New Roman"/>
                            </a:rPr>
                            <m:t> </m:t>
                          </m:r>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𝐻</m:t>
                              </m:r>
                            </m:e>
                            <m:sup>
                              <m:r>
                                <a:rPr lang="en-US" sz="2800" i="1">
                                  <a:effectLst/>
                                  <a:latin typeface="Cambria Math"/>
                                  <a:ea typeface="Calibri"/>
                                  <a:cs typeface="Times New Roman"/>
                                </a:rPr>
                                <m:t>2</m:t>
                              </m:r>
                            </m:sup>
                          </m:sSup>
                          <m:r>
                            <a:rPr lang="en-US" sz="2800" i="1">
                              <a:effectLst/>
                              <a:latin typeface="Cambria Math"/>
                              <a:ea typeface="Calibri"/>
                              <a:cs typeface="Times New Roman"/>
                            </a:rPr>
                            <m:t> </m:t>
                          </m:r>
                          <m:r>
                            <a:rPr lang="en-US" sz="2800" i="1">
                              <a:effectLst/>
                              <a:latin typeface="Cambria Math"/>
                              <a:ea typeface="Calibri"/>
                              <a:cs typeface="Times New Roman"/>
                            </a:rPr>
                            <m:t>𝑑𝑣</m:t>
                          </m:r>
                        </m:e>
                      </m:nary>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67</m:t>
                      </m:r>
                      <m:r>
                        <a:rPr lang="en-US" sz="2800">
                          <a:effectLst/>
                          <a:latin typeface="Cambria Math"/>
                          <a:ea typeface="Calibri"/>
                          <a:cs typeface="Times New Roman"/>
                        </a:rPr>
                        <m:t>)</m:t>
                      </m:r>
                    </m:oMath>
                  </m:oMathPara>
                </a14:m>
                <a:endParaRPr lang="en-US" sz="2400" dirty="0">
                  <a:effectLst/>
                  <a:latin typeface="Calibri"/>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a:stretch>
              </a:blipFill>
            </p:spPr>
            <p:txBody>
              <a:bodyPr/>
              <a:lstStyle/>
              <a:p>
                <a:r>
                  <a:rPr lang="ar-IQ">
                    <a:noFill/>
                  </a:rPr>
                  <a:t> </a:t>
                </a:r>
              </a:p>
            </p:txBody>
          </p:sp>
        </mc:Fallback>
      </mc:AlternateContent>
    </p:spTree>
    <p:extLst>
      <p:ext uri="{BB962C8B-B14F-4D97-AF65-F5344CB8AC3E}">
        <p14:creationId xmlns:p14="http://schemas.microsoft.com/office/powerpoint/2010/main" val="46803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pPr algn="ctr" rtl="0">
              <a:spcAft>
                <a:spcPts val="0"/>
              </a:spcAft>
            </a:pPr>
            <a:r>
              <a:rPr lang="en-US" sz="2800" dirty="0">
                <a:solidFill>
                  <a:srgbClr val="FF0000"/>
                </a:solidFill>
                <a:latin typeface="Times New Roman"/>
                <a:ea typeface="Calibri"/>
                <a:cs typeface="Arial"/>
              </a:rPr>
              <a:t>Table 8.2</a:t>
            </a:r>
            <a:r>
              <a:rPr lang="en-US" sz="2800" dirty="0">
                <a:latin typeface="Times New Roman"/>
                <a:ea typeface="Calibri"/>
                <a:cs typeface="Arial"/>
              </a:rPr>
              <a:t> </a:t>
            </a:r>
            <a:r>
              <a:rPr lang="en-US" sz="2800" dirty="0" smtClean="0">
                <a:latin typeface="Times New Roman"/>
                <a:ea typeface="Calibri"/>
                <a:cs typeface="Arial"/>
              </a:rPr>
              <a:t>a collection </a:t>
            </a:r>
            <a:r>
              <a:rPr lang="en-US" sz="2800" dirty="0">
                <a:latin typeface="Times New Roman"/>
                <a:ea typeface="Calibri"/>
                <a:cs typeface="Arial"/>
              </a:rPr>
              <a:t>of </a:t>
            </a:r>
            <a:r>
              <a:rPr lang="en-US" sz="2800" dirty="0" smtClean="0">
                <a:latin typeface="Times New Roman"/>
                <a:ea typeface="Calibri"/>
                <a:cs typeface="Arial"/>
              </a:rPr>
              <a:t>formulas </a:t>
            </a:r>
            <a:r>
              <a:rPr lang="en-US" sz="2800" dirty="0">
                <a:latin typeface="Times New Roman"/>
                <a:ea typeface="Calibri"/>
                <a:cs typeface="Arial"/>
              </a:rPr>
              <a:t>for </a:t>
            </a:r>
            <a:r>
              <a:rPr lang="en-US" sz="2800" dirty="0" smtClean="0">
                <a:latin typeface="Times New Roman"/>
                <a:ea typeface="Calibri"/>
                <a:cs typeface="Arial"/>
              </a:rPr>
              <a:t>inductance </a:t>
            </a:r>
            <a:r>
              <a:rPr lang="en-US" sz="2800" dirty="0">
                <a:latin typeface="Times New Roman"/>
                <a:ea typeface="Calibri"/>
                <a:cs typeface="Arial"/>
              </a:rPr>
              <a:t>of </a:t>
            </a:r>
            <a:r>
              <a:rPr lang="en-US" sz="2800" dirty="0" smtClean="0">
                <a:latin typeface="Times New Roman"/>
                <a:ea typeface="Calibri"/>
                <a:cs typeface="Arial"/>
              </a:rPr>
              <a:t>common elements</a:t>
            </a:r>
            <a:endParaRPr lang="ar-IQ" sz="2800" dirty="0"/>
          </a:p>
        </p:txBody>
      </p:sp>
      <p:pic>
        <p:nvPicPr>
          <p:cNvPr id="4" name="Content Placeholder 3" descr="C:\Users\Al_marsa\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6021288"/>
          </a:xfrm>
          <a:prstGeom prst="rect">
            <a:avLst/>
          </a:prstGeom>
          <a:noFill/>
          <a:ln>
            <a:noFill/>
          </a:ln>
        </p:spPr>
      </p:pic>
    </p:spTree>
    <p:extLst>
      <p:ext uri="{BB962C8B-B14F-4D97-AF65-F5344CB8AC3E}">
        <p14:creationId xmlns:p14="http://schemas.microsoft.com/office/powerpoint/2010/main" val="590605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90"/>
            <a:ext cx="9144000" cy="696686"/>
          </a:xfrm>
        </p:spPr>
        <p:txBody>
          <a:bodyPr>
            <a:normAutofit fontScale="90000"/>
          </a:bodyPr>
          <a:lstStyle/>
          <a:p>
            <a:pPr algn="ctr" rtl="0">
              <a:lnSpc>
                <a:spcPct val="150000"/>
              </a:lnSpc>
              <a:spcAft>
                <a:spcPts val="0"/>
              </a:spcAft>
            </a:pPr>
            <a:r>
              <a:rPr lang="en-US" sz="4000" dirty="0">
                <a:solidFill>
                  <a:srgbClr val="FF0000"/>
                </a:solidFill>
                <a:latin typeface="Times New Roman"/>
                <a:ea typeface="Times New Roman"/>
                <a:cs typeface="Arial"/>
              </a:rPr>
              <a:t>8.10 MAGNETIC </a:t>
            </a:r>
            <a:r>
              <a:rPr lang="en-US" sz="4000" dirty="0" smtClean="0">
                <a:solidFill>
                  <a:srgbClr val="FF0000"/>
                </a:solidFill>
                <a:latin typeface="Times New Roman"/>
                <a:ea typeface="Times New Roman"/>
                <a:cs typeface="Arial"/>
              </a:rPr>
              <a:t>CIRCUITS</a:t>
            </a:r>
            <a:endParaRPr lang="ar-IQ"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20688"/>
                <a:ext cx="9144000" cy="6237312"/>
              </a:xfrm>
            </p:spPr>
            <p:txBody>
              <a:bodyPr>
                <a:normAutofit fontScale="85000" lnSpcReduction="10000"/>
              </a:bodyPr>
              <a:lstStyle/>
              <a:p>
                <a:pPr marL="0" indent="0" algn="just" rtl="0">
                  <a:lnSpc>
                    <a:spcPct val="150000"/>
                  </a:lnSpc>
                  <a:spcAft>
                    <a:spcPts val="0"/>
                  </a:spcAft>
                  <a:buNone/>
                </a:pPr>
                <a:r>
                  <a:rPr lang="en-US" sz="2800" dirty="0" smtClean="0">
                    <a:solidFill>
                      <a:srgbClr val="FF0000"/>
                    </a:solidFill>
                    <a:latin typeface="Times New Roman"/>
                    <a:ea typeface="Calibri"/>
                    <a:cs typeface="Arial"/>
                  </a:rPr>
                  <a:t>Magnetic devices</a:t>
                </a:r>
                <a:r>
                  <a:rPr lang="en-US" sz="2800" dirty="0">
                    <a:effectLst/>
                    <a:latin typeface="Times New Roman"/>
                    <a:ea typeface="Calibri"/>
                    <a:cs typeface="Arial"/>
                  </a:rPr>
                  <a:t> such as </a:t>
                </a:r>
                <a:r>
                  <a:rPr lang="en-US" sz="2800" dirty="0" err="1">
                    <a:effectLst/>
                    <a:latin typeface="Times New Roman"/>
                    <a:ea typeface="Calibri"/>
                    <a:cs typeface="Arial"/>
                  </a:rPr>
                  <a:t>toroids</a:t>
                </a:r>
                <a:r>
                  <a:rPr lang="en-US" sz="2800" dirty="0">
                    <a:effectLst/>
                    <a:latin typeface="Times New Roman"/>
                    <a:ea typeface="Calibri"/>
                    <a:cs typeface="Arial"/>
                  </a:rPr>
                  <a:t>, transformers, motors, generators, and relays may be considered as magnetic circuits. The analysis of such circuits is made simple if an analogy between magnetic circuits and electric circuits is exploited. The analogy between magnetic and electric circuits is summarized in table 8.3 and portrayed in Figure 8.20.</a:t>
                </a:r>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We define the </a:t>
                </a:r>
                <a:r>
                  <a:rPr lang="en-US" sz="2800" dirty="0" err="1">
                    <a:effectLst/>
                    <a:latin typeface="Times New Roman"/>
                    <a:ea typeface="Calibri"/>
                    <a:cs typeface="Arial"/>
                  </a:rPr>
                  <a:t>magnetomotive</a:t>
                </a:r>
                <a:r>
                  <a:rPr lang="en-US" sz="2800" dirty="0">
                    <a:effectLst/>
                    <a:latin typeface="Times New Roman"/>
                    <a:ea typeface="Calibri"/>
                    <a:cs typeface="Arial"/>
                  </a:rPr>
                  <a:t> force (</a:t>
                </a:r>
                <a:r>
                  <a:rPr lang="en-US" sz="2800" dirty="0" err="1">
                    <a:effectLst/>
                    <a:latin typeface="Times New Roman"/>
                    <a:ea typeface="Calibri"/>
                    <a:cs typeface="Arial"/>
                  </a:rPr>
                  <a:t>mmf</a:t>
                </a:r>
                <a:r>
                  <a:rPr lang="en-US" sz="2800" dirty="0">
                    <a:effectLst/>
                    <a:latin typeface="Times New Roman"/>
                    <a:ea typeface="Calibri"/>
                    <a:cs typeface="Arial"/>
                  </a:rPr>
                  <a:t>) </a:t>
                </a:r>
                <a14:m>
                  <m:oMath xmlns:m="http://schemas.openxmlformats.org/officeDocument/2006/math">
                    <m:r>
                      <a:rPr lang="en-US" sz="2800" i="1">
                        <a:effectLst/>
                        <a:latin typeface="Cambria Math"/>
                        <a:ea typeface="Calibri"/>
                        <a:cs typeface="Times New Roman"/>
                      </a:rPr>
                      <m:t>ℱ</m:t>
                    </m:r>
                  </m:oMath>
                </a14:m>
                <a:r>
                  <a:rPr lang="en-US" sz="2800" dirty="0">
                    <a:effectLst/>
                    <a:latin typeface="Times New Roman"/>
                    <a:ea typeface="Calibri"/>
                    <a:cs typeface="Arial"/>
                  </a:rPr>
                  <a:t> (in ampere-turns) as</a:t>
                </a:r>
                <a:endParaRPr lang="en-US" sz="2400" dirty="0">
                  <a:effectLst/>
                  <a:latin typeface="Calibri"/>
                  <a:ea typeface="Calibri"/>
                  <a:cs typeface="Arial"/>
                </a:endParaRPr>
              </a:p>
              <a:p>
                <a:pPr marL="0" indent="0" algn="just" rtl="0">
                  <a:lnSpc>
                    <a:spcPct val="11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ℱ</m:t>
                      </m:r>
                      <m:r>
                        <a:rPr lang="en-US" sz="2800" i="1">
                          <a:effectLst/>
                          <a:latin typeface="Cambria Math"/>
                          <a:ea typeface="Calibri"/>
                          <a:cs typeface="Times New Roman"/>
                        </a:rPr>
                        <m:t>=</m:t>
                      </m:r>
                      <m:r>
                        <a:rPr lang="en-US" sz="2800" i="1">
                          <a:effectLst/>
                          <a:latin typeface="Cambria Math"/>
                          <a:ea typeface="Calibri"/>
                          <a:cs typeface="Times New Roman"/>
                        </a:rPr>
                        <m:t>𝑁𝐼</m:t>
                      </m:r>
                      <m:r>
                        <a:rPr lang="en-US" sz="2800" i="1">
                          <a:effectLst/>
                          <a:latin typeface="Cambria Math"/>
                          <a:ea typeface="Calibri"/>
                          <a:cs typeface="Times New Roman"/>
                        </a:rPr>
                        <m:t>=</m:t>
                      </m:r>
                      <m:nary>
                        <m:naryPr>
                          <m:chr m:val="∮"/>
                          <m:limLoc m:val="undOvr"/>
                          <m:subHide m:val="on"/>
                          <m:supHide m:val="on"/>
                          <m:ctrlPr>
                            <a:rPr lang="en-US" sz="2800" i="1">
                              <a:effectLst/>
                              <a:latin typeface="Cambria Math"/>
                              <a:ea typeface="Calibri"/>
                              <a:cs typeface="Times New Roman"/>
                            </a:rPr>
                          </m:ctrlPr>
                        </m:naryPr>
                        <m:sub/>
                        <m:sup/>
                        <m:e>
                          <m:r>
                            <a:rPr lang="en-US" sz="2800" b="1" i="1">
                              <a:effectLst/>
                              <a:latin typeface="Cambria Math"/>
                              <a:ea typeface="Calibri"/>
                              <a:cs typeface="Times New Roman"/>
                            </a:rPr>
                            <m:t>𝐇</m:t>
                          </m:r>
                          <m:r>
                            <a:rPr lang="en-US" sz="2800" i="1">
                              <a:effectLst/>
                              <a:latin typeface="Cambria Math"/>
                              <a:ea typeface="Calibri"/>
                              <a:cs typeface="Times New Roman"/>
                            </a:rPr>
                            <m:t>. </m:t>
                          </m:r>
                          <m:r>
                            <a:rPr lang="en-US" sz="2800" i="1">
                              <a:effectLst/>
                              <a:latin typeface="Cambria Math"/>
                              <a:ea typeface="Calibri"/>
                              <a:cs typeface="Times New Roman"/>
                            </a:rPr>
                            <m:t>𝑑</m:t>
                          </m:r>
                          <m:r>
                            <a:rPr lang="en-US" sz="2800" b="1" i="1">
                              <a:effectLst/>
                              <a:latin typeface="Cambria Math"/>
                              <a:ea typeface="Calibri"/>
                              <a:cs typeface="Times New Roman"/>
                            </a:rPr>
                            <m:t>𝐋</m:t>
                          </m:r>
                        </m:e>
                      </m:nary>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68</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10000"/>
                  </a:lnSpc>
                  <a:spcAft>
                    <a:spcPts val="0"/>
                  </a:spcAft>
                  <a:buNone/>
                </a:pPr>
                <a:r>
                  <a:rPr lang="en-US" sz="2800" dirty="0">
                    <a:effectLst/>
                    <a:latin typeface="Times New Roman"/>
                    <a:ea typeface="Calibri"/>
                    <a:cs typeface="Arial"/>
                  </a:rPr>
                  <a:t>We also define reluctance </a:t>
                </a:r>
                <a14:m>
                  <m:oMath xmlns:m="http://schemas.openxmlformats.org/officeDocument/2006/math">
                    <m:r>
                      <a:rPr lang="en-US" sz="2800" i="1">
                        <a:effectLst/>
                        <a:latin typeface="Cambria Math"/>
                        <a:ea typeface="Calibri"/>
                        <a:cs typeface="Times New Roman"/>
                      </a:rPr>
                      <m:t>ℛ</m:t>
                    </m:r>
                  </m:oMath>
                </a14:m>
                <a:r>
                  <a:rPr lang="en-US" sz="2800" dirty="0">
                    <a:effectLst/>
                    <a:latin typeface="Times New Roman"/>
                    <a:ea typeface="Calibri"/>
                    <a:cs typeface="Arial"/>
                  </a:rPr>
                  <a:t> (in ampere-turns</a:t>
                </a:r>
                <a14:m>
                  <m:oMath xmlns:m="http://schemas.openxmlformats.org/officeDocument/2006/math">
                    <m:r>
                      <a:rPr lang="en-US" sz="2800" i="1">
                        <a:effectLst/>
                        <a:latin typeface="Cambria Math"/>
                        <a:ea typeface="Calibri"/>
                        <a:cs typeface="Times New Roman"/>
                      </a:rPr>
                      <m:t>/</m:t>
                    </m:r>
                  </m:oMath>
                </a14:m>
                <a:r>
                  <a:rPr lang="en-US" sz="2800" dirty="0">
                    <a:effectLst/>
                    <a:latin typeface="Times New Roman"/>
                    <a:ea typeface="Calibri"/>
                    <a:cs typeface="Arial"/>
                  </a:rPr>
                  <a:t>weber) as</a:t>
                </a:r>
                <a:endParaRPr lang="en-US" sz="2400" dirty="0">
                  <a:effectLst/>
                  <a:latin typeface="Calibri"/>
                  <a:ea typeface="Calibri"/>
                  <a:cs typeface="Arial"/>
                </a:endParaRPr>
              </a:p>
              <a:p>
                <a:pPr marL="0" indent="0" algn="just" rtl="0">
                  <a:lnSpc>
                    <a:spcPct val="12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ℛ</m:t>
                      </m:r>
                      <m:r>
                        <a:rPr lang="en-US" sz="2800" i="1">
                          <a:effectLst/>
                          <a:latin typeface="Cambria Math"/>
                          <a:ea typeface="Calibri"/>
                          <a:cs typeface="Times New Roman"/>
                        </a:rPr>
                        <m:t>=</m:t>
                      </m:r>
                      <m:f>
                        <m:fPr>
                          <m:ctrlPr>
                            <a:rPr lang="en-US" sz="2800" i="1">
                              <a:effectLst/>
                              <a:latin typeface="Cambria Math"/>
                              <a:ea typeface="Calibri"/>
                              <a:cs typeface="Times New Roman"/>
                            </a:rPr>
                          </m:ctrlPr>
                        </m:fPr>
                        <m:num>
                          <m:r>
                            <a:rPr lang="en-US" sz="2800" i="1">
                              <a:effectLst/>
                              <a:latin typeface="Cambria Math"/>
                              <a:ea typeface="Calibri"/>
                              <a:cs typeface="Times New Roman"/>
                            </a:rPr>
                            <m:t>𝓁</m:t>
                          </m:r>
                        </m:num>
                        <m:den>
                          <m:r>
                            <a:rPr lang="en-US" sz="2800" i="1">
                              <a:effectLst/>
                              <a:latin typeface="Cambria Math"/>
                              <a:ea typeface="Calibri"/>
                              <a:cs typeface="Times New Roman"/>
                            </a:rPr>
                            <m:t>µ</m:t>
                          </m:r>
                          <m:r>
                            <a:rPr lang="en-US" sz="2800" i="1">
                              <a:effectLst/>
                              <a:latin typeface="Cambria Math"/>
                              <a:ea typeface="Calibri"/>
                              <a:cs typeface="Times New Roman"/>
                            </a:rPr>
                            <m:t>𝑆</m:t>
                          </m:r>
                        </m:den>
                      </m:f>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69</m:t>
                      </m:r>
                      <m:r>
                        <a:rPr lang="en-US" sz="2800">
                          <a:effectLst/>
                          <a:latin typeface="Cambria Math"/>
                          <a:ea typeface="Calibri"/>
                          <a:cs typeface="Times New Roman"/>
                        </a:rPr>
                        <m:t>)</m:t>
                      </m:r>
                    </m:oMath>
                  </m:oMathPara>
                </a14:m>
                <a:endParaRPr lang="en-US" sz="2400" dirty="0">
                  <a:effectLst/>
                  <a:latin typeface="Calibri"/>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20688"/>
                <a:ext cx="9144000" cy="6237312"/>
              </a:xfrm>
              <a:blipFill rotWithShape="1">
                <a:blip r:embed="rId2"/>
                <a:stretch>
                  <a:fillRect l="-1000" r="-1000"/>
                </a:stretch>
              </a:blipFill>
            </p:spPr>
            <p:txBody>
              <a:bodyPr/>
              <a:lstStyle/>
              <a:p>
                <a:r>
                  <a:rPr lang="ar-IQ">
                    <a:noFill/>
                  </a:rPr>
                  <a:t> </a:t>
                </a:r>
              </a:p>
            </p:txBody>
          </p:sp>
        </mc:Fallback>
      </mc:AlternateContent>
    </p:spTree>
    <p:extLst>
      <p:ext uri="{BB962C8B-B14F-4D97-AF65-F5344CB8AC3E}">
        <p14:creationId xmlns:p14="http://schemas.microsoft.com/office/powerpoint/2010/main" val="3960829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907224690"/>
                  </p:ext>
                </p:extLst>
              </p:nvPr>
            </p:nvGraphicFramePr>
            <p:xfrm>
              <a:off x="0" y="692696"/>
              <a:ext cx="9060487" cy="6263689"/>
            </p:xfrm>
            <a:graphic>
              <a:graphicData uri="http://schemas.openxmlformats.org/drawingml/2006/table">
                <a:tbl>
                  <a:tblPr firstRow="1" firstCol="1" bandRow="1"/>
                  <a:tblGrid>
                    <a:gridCol w="4529275"/>
                    <a:gridCol w="4531212"/>
                  </a:tblGrid>
                  <a:tr h="313095">
                    <a:tc>
                      <a:txBody>
                        <a:bodyPr/>
                        <a:lstStyle/>
                        <a:p>
                          <a:pPr algn="ctr" rtl="0">
                            <a:lnSpc>
                              <a:spcPct val="150000"/>
                            </a:lnSpc>
                            <a:spcAft>
                              <a:spcPts val="0"/>
                            </a:spcAft>
                          </a:pPr>
                          <a:r>
                            <a:rPr kumimoji="0" lang="en-US" sz="1800" kern="1200" dirty="0">
                              <a:solidFill>
                                <a:schemeClr val="tx1"/>
                              </a:solidFill>
                              <a:effectLst/>
                              <a:latin typeface="Times New Roman"/>
                              <a:ea typeface="Calibri"/>
                              <a:cs typeface="Arial"/>
                            </a:rPr>
                            <a:t>Electric Field</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kumimoji="0" lang="en-US" sz="1800" kern="1200" dirty="0">
                              <a:solidFill>
                                <a:schemeClr val="tx1"/>
                              </a:solidFill>
                              <a:effectLst/>
                              <a:latin typeface="Times New Roman"/>
                              <a:ea typeface="Calibri"/>
                              <a:cs typeface="Arial"/>
                            </a:rPr>
                            <a:t>Magnetic Field</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852209">
                    <a:tc>
                      <a:txBody>
                        <a:bodyPr/>
                        <a:lstStyle/>
                        <a:p>
                          <a:pPr algn="just" rtl="0">
                            <a:lnSpc>
                              <a:spcPct val="150000"/>
                            </a:lnSpc>
                            <a:spcAft>
                              <a:spcPts val="0"/>
                            </a:spcAft>
                          </a:pPr>
                          <a:r>
                            <a:rPr lang="en-US" sz="2000" dirty="0">
                              <a:effectLst/>
                              <a:latin typeface="Times New Roman"/>
                              <a:ea typeface="Calibri"/>
                              <a:cs typeface="Arial"/>
                            </a:rPr>
                            <a:t>Conductivity </a:t>
                          </a:r>
                          <a14:m>
                            <m:oMath xmlns:m="http://schemas.openxmlformats.org/officeDocument/2006/math">
                              <m:r>
                                <a:rPr lang="en-US" sz="2000" i="1">
                                  <a:effectLst/>
                                  <a:latin typeface="Cambria Math"/>
                                  <a:ea typeface="Calibri"/>
                                  <a:cs typeface="Times New Roman"/>
                                </a:rPr>
                                <m:t>𝜎</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Field intensity </a:t>
                          </a:r>
                          <a14:m>
                            <m:oMath xmlns:m="http://schemas.openxmlformats.org/officeDocument/2006/math">
                              <m:r>
                                <a:rPr lang="en-US" sz="2000" i="1">
                                  <a:effectLst/>
                                  <a:latin typeface="Cambria Math"/>
                                  <a:ea typeface="Calibri"/>
                                  <a:cs typeface="Times New Roman"/>
                                </a:rPr>
                                <m:t>𝐸</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Current </a:t>
                          </a:r>
                          <a14:m>
                            <m:oMath xmlns:m="http://schemas.openxmlformats.org/officeDocument/2006/math">
                              <m:r>
                                <a:rPr lang="en-US" sz="2000" i="1">
                                  <a:effectLst/>
                                  <a:latin typeface="Cambria Math"/>
                                  <a:ea typeface="Calibri"/>
                                  <a:cs typeface="Times New Roman"/>
                                </a:rPr>
                                <m:t>𝐼</m:t>
                              </m:r>
                              <m:r>
                                <a:rPr lang="en-US" sz="2000" i="1">
                                  <a:effectLst/>
                                  <a:latin typeface="Cambria Math"/>
                                  <a:ea typeface="Calibri"/>
                                  <a:cs typeface="Times New Roman"/>
                                </a:rPr>
                                <m:t>=</m:t>
                              </m:r>
                              <m:nary>
                                <m:naryPr>
                                  <m:limLoc m:val="undOvr"/>
                                  <m:subHide m:val="on"/>
                                  <m:supHide m:val="on"/>
                                  <m:ctrlPr>
                                    <a:rPr lang="en-US" sz="2000" i="1">
                                      <a:effectLst/>
                                      <a:latin typeface="Cambria Math"/>
                                      <a:ea typeface="Calibri"/>
                                      <a:cs typeface="Times New Roman"/>
                                    </a:rPr>
                                  </m:ctrlPr>
                                </m:naryPr>
                                <m:sub/>
                                <m:sup/>
                                <m:e>
                                  <m:acc>
                                    <m:accPr>
                                      <m:chr m:val="⃑"/>
                                      <m:ctrlPr>
                                        <a:rPr lang="en-US" sz="2000" i="1">
                                          <a:effectLst/>
                                          <a:latin typeface="Cambria Math"/>
                                          <a:ea typeface="Calibri"/>
                                          <a:cs typeface="Times New Roman"/>
                                        </a:rPr>
                                      </m:ctrlPr>
                                    </m:accPr>
                                    <m:e>
                                      <m:r>
                                        <a:rPr lang="en-US" sz="2000" i="1">
                                          <a:effectLst/>
                                          <a:latin typeface="Cambria Math"/>
                                          <a:ea typeface="Calibri"/>
                                          <a:cs typeface="Times New Roman"/>
                                        </a:rPr>
                                        <m:t>𝙹</m:t>
                                      </m:r>
                                    </m:e>
                                  </m:acc>
                                  <m:r>
                                    <a:rPr lang="en-US" sz="2000" i="1">
                                      <a:effectLst/>
                                      <a:latin typeface="Cambria Math"/>
                                      <a:ea typeface="Calibri"/>
                                      <a:cs typeface="Times New Roman"/>
                                    </a:rPr>
                                    <m:t>. </m:t>
                                  </m:r>
                                  <m:r>
                                    <a:rPr lang="en-US" sz="2000" i="1">
                                      <a:effectLst/>
                                      <a:latin typeface="Cambria Math"/>
                                      <a:ea typeface="Calibri"/>
                                      <a:cs typeface="Times New Roman"/>
                                    </a:rPr>
                                    <m:t>𝑑</m:t>
                                  </m:r>
                                  <m:r>
                                    <m:rPr>
                                      <m:sty m:val="p"/>
                                    </m:rPr>
                                    <a:rPr lang="en-US" sz="2000">
                                      <a:effectLst/>
                                      <a:latin typeface="Cambria Math"/>
                                      <a:ea typeface="Calibri"/>
                                      <a:cs typeface="Times New Roman"/>
                                    </a:rPr>
                                    <m:t>S</m:t>
                                  </m:r>
                                </m:e>
                              </m:nary>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Current density </a:t>
                          </a:r>
                          <a14:m>
                            <m:oMath xmlns:m="http://schemas.openxmlformats.org/officeDocument/2006/math">
                              <m:r>
                                <a:rPr lang="en-US" sz="2000" i="1">
                                  <a:effectLst/>
                                  <a:latin typeface="Cambria Math"/>
                                  <a:ea typeface="Calibri"/>
                                  <a:cs typeface="Times New Roman"/>
                                </a:rPr>
                                <m:t>𝙹</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𝐼</m:t>
                                  </m:r>
                                </m:num>
                                <m:den>
                                  <m:r>
                                    <a:rPr lang="en-US" sz="2000" i="1">
                                      <a:effectLst/>
                                      <a:latin typeface="Cambria Math"/>
                                      <a:ea typeface="Calibri"/>
                                      <a:cs typeface="Times New Roman"/>
                                    </a:rPr>
                                    <m:t>𝑆</m:t>
                                  </m:r>
                                </m:den>
                              </m:f>
                              <m:r>
                                <a:rPr lang="en-US" sz="2000" i="1">
                                  <a:effectLst/>
                                  <a:latin typeface="Cambria Math"/>
                                  <a:ea typeface="Calibri"/>
                                  <a:cs typeface="Times New Roman"/>
                                </a:rPr>
                                <m:t>=</m:t>
                              </m:r>
                              <m:r>
                                <a:rPr lang="en-US" sz="2000" i="1">
                                  <a:effectLst/>
                                  <a:latin typeface="Cambria Math"/>
                                  <a:ea typeface="Calibri"/>
                                  <a:cs typeface="Times New Roman"/>
                                </a:rPr>
                                <m:t>𝜎</m:t>
                              </m:r>
                              <m:r>
                                <a:rPr lang="en-US" sz="2000" i="1">
                                  <a:effectLst/>
                                  <a:latin typeface="Cambria Math"/>
                                  <a:ea typeface="Calibri"/>
                                  <a:cs typeface="Times New Roman"/>
                                </a:rPr>
                                <m:t>𝐸</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Electromotive force (</a:t>
                          </a:r>
                          <a:r>
                            <a:rPr lang="en-US" sz="2000" dirty="0" err="1">
                              <a:effectLst/>
                              <a:latin typeface="Times New Roman"/>
                              <a:ea typeface="Calibri"/>
                              <a:cs typeface="Arial"/>
                            </a:rPr>
                            <a:t>emf</a:t>
                          </a:r>
                          <a:r>
                            <a:rPr lang="en-US" sz="2000" dirty="0">
                              <a:effectLst/>
                              <a:latin typeface="Times New Roman"/>
                              <a:ea typeface="Calibri"/>
                              <a:cs typeface="Arial"/>
                            </a:rPr>
                            <a:t>) </a:t>
                          </a:r>
                          <a14:m>
                            <m:oMath xmlns:m="http://schemas.openxmlformats.org/officeDocument/2006/math">
                              <m:r>
                                <m:rPr>
                                  <m:sty m:val="p"/>
                                </m:rPr>
                                <a:rPr lang="en-US" sz="2000">
                                  <a:effectLst/>
                                  <a:latin typeface="Cambria Math"/>
                                  <a:ea typeface="Calibri"/>
                                  <a:cs typeface="Times New Roman"/>
                                </a:rPr>
                                <m:t>V</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Resistance </a:t>
                          </a:r>
                          <a14:m>
                            <m:oMath xmlns:m="http://schemas.openxmlformats.org/officeDocument/2006/math">
                              <m:r>
                                <a:rPr lang="en-US" sz="2000" i="1">
                                  <a:effectLst/>
                                  <a:latin typeface="Cambria Math"/>
                                  <a:ea typeface="Calibri"/>
                                  <a:cs typeface="Times New Roman"/>
                                </a:rPr>
                                <m:t>𝑅</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Conductance </a:t>
                          </a:r>
                          <a14:m>
                            <m:oMath xmlns:m="http://schemas.openxmlformats.org/officeDocument/2006/math">
                              <m:r>
                                <a:rPr lang="en-US" sz="2000" i="1">
                                  <a:effectLst/>
                                  <a:latin typeface="Cambria Math"/>
                                  <a:ea typeface="Calibri"/>
                                  <a:cs typeface="Times New Roman"/>
                                </a:rPr>
                                <m:t>𝐺</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1</m:t>
                                  </m:r>
                                </m:num>
                                <m:den>
                                  <m:r>
                                    <a:rPr lang="en-US" sz="2000" i="1">
                                      <a:effectLst/>
                                      <a:latin typeface="Cambria Math"/>
                                      <a:ea typeface="Calibri"/>
                                      <a:cs typeface="Times New Roman"/>
                                    </a:rPr>
                                    <m:t>𝑅</m:t>
                                  </m:r>
                                </m:den>
                              </m:f>
                            </m:oMath>
                          </a14:m>
                          <a:r>
                            <a:rPr lang="en-US" sz="2000" dirty="0">
                              <a:effectLst/>
                              <a:latin typeface="Times New Roman"/>
                              <a:ea typeface="Calibri"/>
                              <a:cs typeface="Arial"/>
                            </a:rPr>
                            <a:t> </a:t>
                          </a:r>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Ohm's law </a:t>
                          </a:r>
                          <a14:m>
                            <m:oMath xmlns:m="http://schemas.openxmlformats.org/officeDocument/2006/math">
                              <m:r>
                                <a:rPr lang="en-US" sz="2000" i="1">
                                  <a:effectLst/>
                                  <a:latin typeface="Cambria Math"/>
                                  <a:ea typeface="Calibri"/>
                                  <a:cs typeface="Times New Roman"/>
                                </a:rPr>
                                <m:t>𝑅</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𝑉</m:t>
                                  </m:r>
                                </m:num>
                                <m:den>
                                  <m:r>
                                    <a:rPr lang="en-US" sz="2000" i="1">
                                      <a:effectLst/>
                                      <a:latin typeface="Cambria Math"/>
                                      <a:ea typeface="Calibri"/>
                                      <a:cs typeface="Times New Roman"/>
                                    </a:rPr>
                                    <m:t>𝐼</m:t>
                                  </m:r>
                                </m:den>
                              </m:f>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𝓁</m:t>
                                  </m:r>
                                </m:num>
                                <m:den>
                                  <m:r>
                                    <a:rPr lang="en-US" sz="2000" i="1">
                                      <a:effectLst/>
                                      <a:latin typeface="Cambria Math"/>
                                      <a:ea typeface="Calibri"/>
                                      <a:cs typeface="Times New Roman"/>
                                    </a:rPr>
                                    <m:t>𝜎</m:t>
                                  </m:r>
                                  <m:r>
                                    <a:rPr lang="en-US" sz="2000" i="1">
                                      <a:effectLst/>
                                      <a:latin typeface="Cambria Math"/>
                                      <a:ea typeface="Calibri"/>
                                      <a:cs typeface="Times New Roman"/>
                                    </a:rPr>
                                    <m:t>𝑆</m:t>
                                  </m:r>
                                </m:den>
                              </m:f>
                            </m:oMath>
                          </a14:m>
                          <a:r>
                            <a:rPr lang="en-US" sz="2000" dirty="0">
                              <a:effectLst/>
                              <a:latin typeface="Times New Roman"/>
                              <a:ea typeface="Calibri"/>
                              <a:cs typeface="Arial"/>
                            </a:rPr>
                            <a:t> </a:t>
                          </a:r>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or </a:t>
                          </a:r>
                          <a14:m>
                            <m:oMath xmlns:m="http://schemas.openxmlformats.org/officeDocument/2006/math">
                              <m:r>
                                <a:rPr lang="en-US" sz="2000" i="1">
                                  <a:effectLst/>
                                  <a:latin typeface="Cambria Math"/>
                                  <a:ea typeface="Calibri"/>
                                  <a:cs typeface="Times New Roman"/>
                                </a:rPr>
                                <m:t>𝑉</m:t>
                              </m:r>
                              <m:r>
                                <a:rPr lang="en-US" sz="2000" i="1">
                                  <a:effectLst/>
                                  <a:latin typeface="Cambria Math"/>
                                  <a:ea typeface="Calibri"/>
                                  <a:cs typeface="Times New Roman"/>
                                </a:rPr>
                                <m:t>=</m:t>
                              </m:r>
                              <m:r>
                                <a:rPr lang="en-US" sz="2000" i="1">
                                  <a:effectLst/>
                                  <a:latin typeface="Cambria Math"/>
                                  <a:ea typeface="Calibri"/>
                                  <a:cs typeface="Times New Roman"/>
                                </a:rPr>
                                <m:t>𝐸</m:t>
                              </m:r>
                              <m:r>
                                <a:rPr lang="en-US" sz="2000" i="1">
                                  <a:effectLst/>
                                  <a:latin typeface="Cambria Math"/>
                                  <a:ea typeface="Calibri"/>
                                  <a:cs typeface="Times New Roman"/>
                                </a:rPr>
                                <m:t>𝓁</m:t>
                              </m:r>
                              <m:r>
                                <a:rPr lang="en-US" sz="2000" i="1">
                                  <a:effectLst/>
                                  <a:latin typeface="Cambria Math"/>
                                  <a:ea typeface="Calibri"/>
                                  <a:cs typeface="Times New Roman"/>
                                </a:rPr>
                                <m:t>=</m:t>
                              </m:r>
                              <m:r>
                                <a:rPr lang="en-US" sz="2000" i="1">
                                  <a:effectLst/>
                                  <a:latin typeface="Cambria Math"/>
                                  <a:ea typeface="Calibri"/>
                                  <a:cs typeface="Times New Roman"/>
                                </a:rPr>
                                <m:t>𝐼𝑅</m:t>
                              </m:r>
                            </m:oMath>
                          </a14:m>
                          <a:endParaRPr lang="en-US" sz="2000" dirty="0">
                            <a:effectLst/>
                            <a:latin typeface="Calibri"/>
                            <a:ea typeface="Calibri"/>
                            <a:cs typeface="Arial"/>
                          </a:endParaRPr>
                        </a:p>
                        <a:p>
                          <a:pPr algn="just" rtl="0">
                            <a:lnSpc>
                              <a:spcPct val="150000"/>
                            </a:lnSpc>
                            <a:spcAft>
                              <a:spcPts val="0"/>
                            </a:spcAft>
                          </a:pPr>
                          <a:r>
                            <a:rPr lang="en-US" sz="2000" dirty="0" err="1">
                              <a:effectLst/>
                              <a:latin typeface="Times New Roman"/>
                              <a:ea typeface="Calibri"/>
                              <a:cs typeface="Arial"/>
                            </a:rPr>
                            <a:t>Kirchoff's</a:t>
                          </a:r>
                          <a:r>
                            <a:rPr lang="en-US" sz="2000" dirty="0">
                              <a:effectLst/>
                              <a:latin typeface="Times New Roman"/>
                              <a:ea typeface="Calibri"/>
                              <a:cs typeface="Arial"/>
                            </a:rPr>
                            <a:t> laws:</a:t>
                          </a:r>
                          <a:r>
                            <a:rPr lang="en-US" sz="2000" baseline="0" dirty="0" smtClean="0">
                              <a:effectLst/>
                              <a:latin typeface="Calibri"/>
                              <a:ea typeface="Calibri"/>
                              <a:cs typeface="Arial"/>
                            </a:rPr>
                            <a:t>  </a:t>
                          </a:r>
                          <a14:m>
                            <m:oMath xmlns:m="http://schemas.openxmlformats.org/officeDocument/2006/math">
                              <m:nary>
                                <m:naryPr>
                                  <m:chr m:val="∑"/>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𝐼</m:t>
                                  </m:r>
                                  <m:r>
                                    <a:rPr lang="en-US" sz="2000" i="1">
                                      <a:effectLst/>
                                      <a:latin typeface="Cambria Math"/>
                                      <a:ea typeface="Calibri"/>
                                      <a:cs typeface="Times New Roman"/>
                                    </a:rPr>
                                    <m:t>=</m:t>
                                  </m:r>
                                  <m:r>
                                    <a:rPr lang="en-US" sz="2000" i="1">
                                      <a:effectLst/>
                                      <a:latin typeface="Cambria Math"/>
                                      <a:ea typeface="Calibri"/>
                                      <a:cs typeface="Times New Roman"/>
                                    </a:rPr>
                                    <m:t>0</m:t>
                                  </m:r>
                                </m:e>
                              </m:nary>
                            </m:oMath>
                          </a14:m>
                          <a:r>
                            <a:rPr lang="en-US" sz="2000" dirty="0">
                              <a:effectLst/>
                              <a:latin typeface="Times New Roman"/>
                              <a:ea typeface="Times New Roman"/>
                              <a:cs typeface="Arial"/>
                            </a:rPr>
                            <a:t> </a:t>
                          </a:r>
                          <a:endParaRPr lang="en-US" sz="2000" dirty="0">
                            <a:effectLst/>
                            <a:latin typeface="Calibri"/>
                            <a:ea typeface="Calibri"/>
                            <a:cs typeface="Arial"/>
                          </a:endParaRPr>
                        </a:p>
                        <a:p>
                          <a:pPr algn="just" rtl="0">
                            <a:lnSpc>
                              <a:spcPct val="150000"/>
                            </a:lnSpc>
                            <a:spcAft>
                              <a:spcPts val="0"/>
                            </a:spcAft>
                          </a:pPr>
                          <a14:m>
                            <m:oMath xmlns:m="http://schemas.openxmlformats.org/officeDocument/2006/math">
                              <m:nary>
                                <m:naryPr>
                                  <m:chr m:val="∑"/>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𝑉</m:t>
                                  </m:r>
                                </m:e>
                              </m:nary>
                              <m:r>
                                <a:rPr lang="en-US" sz="2000" i="1">
                                  <a:effectLst/>
                                  <a:latin typeface="Cambria Math"/>
                                  <a:ea typeface="Calibri"/>
                                  <a:cs typeface="Times New Roman"/>
                                </a:rPr>
                                <m:t>−</m:t>
                              </m:r>
                              <m:nary>
                                <m:naryPr>
                                  <m:chr m:val="∑"/>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𝐼𝑅</m:t>
                                  </m:r>
                                </m:e>
                              </m:nary>
                              <m:r>
                                <a:rPr lang="en-US" sz="2000" i="1">
                                  <a:effectLst/>
                                  <a:latin typeface="Cambria Math"/>
                                  <a:ea typeface="Calibri"/>
                                  <a:cs typeface="Times New Roman"/>
                                </a:rPr>
                                <m:t>=</m:t>
                              </m:r>
                              <m:r>
                                <a:rPr lang="en-US" sz="2000" i="1">
                                  <a:effectLst/>
                                  <a:latin typeface="Cambria Math"/>
                                  <a:ea typeface="Calibri"/>
                                  <a:cs typeface="Times New Roman"/>
                                </a:rPr>
                                <m:t>0</m:t>
                              </m:r>
                            </m:oMath>
                          </a14:m>
                          <a:r>
                            <a:rPr lang="en-US" sz="2000" dirty="0">
                              <a:effectLst/>
                              <a:latin typeface="Times New Roman"/>
                              <a:ea typeface="Times New Roman"/>
                              <a:cs typeface="Arial"/>
                            </a:rPr>
                            <a:t> </a:t>
                          </a:r>
                          <a:endParaRPr lang="en-US" sz="2000" dirty="0">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0">
                            <a:lnSpc>
                              <a:spcPct val="150000"/>
                            </a:lnSpc>
                            <a:spcAft>
                              <a:spcPts val="0"/>
                            </a:spcAft>
                          </a:pPr>
                          <a:r>
                            <a:rPr lang="en-US" sz="2000" dirty="0">
                              <a:effectLst/>
                              <a:latin typeface="Times New Roman"/>
                              <a:ea typeface="Calibri"/>
                              <a:cs typeface="Arial"/>
                            </a:rPr>
                            <a:t>Permeability </a:t>
                          </a:r>
                          <a14:m>
                            <m:oMath xmlns:m="http://schemas.openxmlformats.org/officeDocument/2006/math">
                              <m:r>
                                <a:rPr lang="en-US" sz="2000" i="1">
                                  <a:effectLst/>
                                  <a:latin typeface="Cambria Math"/>
                                  <a:ea typeface="Calibri"/>
                                  <a:cs typeface="Times New Roman"/>
                                </a:rPr>
                                <m:t>µ</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Field intensity </a:t>
                          </a:r>
                          <a14:m>
                            <m:oMath xmlns:m="http://schemas.openxmlformats.org/officeDocument/2006/math">
                              <m:r>
                                <a:rPr lang="en-US" sz="2000" i="1">
                                  <a:effectLst/>
                                  <a:latin typeface="Cambria Math"/>
                                  <a:ea typeface="Calibri"/>
                                  <a:cs typeface="Times New Roman"/>
                                </a:rPr>
                                <m:t>𝐻</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Magnetic flux </a:t>
                          </a:r>
                          <a14:m>
                            <m:oMath xmlns:m="http://schemas.openxmlformats.org/officeDocument/2006/math">
                              <m:r>
                                <a:rPr lang="en-US" sz="2000" i="1">
                                  <a:effectLst/>
                                  <a:latin typeface="Cambria Math"/>
                                  <a:ea typeface="Calibri"/>
                                  <a:cs typeface="Times New Roman"/>
                                </a:rPr>
                                <m:t>𝜓</m:t>
                              </m:r>
                              <m:r>
                                <a:rPr lang="en-US" sz="2000" i="1">
                                  <a:effectLst/>
                                  <a:latin typeface="Cambria Math"/>
                                  <a:ea typeface="Calibri"/>
                                  <a:cs typeface="Times New Roman"/>
                                </a:rPr>
                                <m:t>=</m:t>
                              </m:r>
                              <m:nary>
                                <m:naryPr>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𝐵</m:t>
                                  </m:r>
                                  <m:r>
                                    <a:rPr lang="en-US" sz="2000" i="1">
                                      <a:effectLst/>
                                      <a:latin typeface="Cambria Math"/>
                                      <a:ea typeface="Calibri"/>
                                      <a:cs typeface="Times New Roman"/>
                                    </a:rPr>
                                    <m:t>. </m:t>
                                  </m:r>
                                  <m:r>
                                    <a:rPr lang="en-US" sz="2000" i="1">
                                      <a:effectLst/>
                                      <a:latin typeface="Cambria Math"/>
                                      <a:ea typeface="Calibri"/>
                                      <a:cs typeface="Times New Roman"/>
                                    </a:rPr>
                                    <m:t>𝑑</m:t>
                                  </m:r>
                                  <m:r>
                                    <m:rPr>
                                      <m:sty m:val="p"/>
                                    </m:rPr>
                                    <a:rPr lang="en-US" sz="2000">
                                      <a:effectLst/>
                                      <a:latin typeface="Cambria Math"/>
                                      <a:ea typeface="Calibri"/>
                                      <a:cs typeface="Times New Roman"/>
                                    </a:rPr>
                                    <m:t>S</m:t>
                                  </m:r>
                                </m:e>
                              </m:nary>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Flux density </a:t>
                          </a:r>
                          <a14:m>
                            <m:oMath xmlns:m="http://schemas.openxmlformats.org/officeDocument/2006/math">
                              <m:r>
                                <a:rPr lang="en-US" sz="2000" i="1">
                                  <a:effectLst/>
                                  <a:latin typeface="Cambria Math"/>
                                  <a:ea typeface="Calibri"/>
                                  <a:cs typeface="Times New Roman"/>
                                </a:rPr>
                                <m:t>𝐵</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𝜓</m:t>
                                  </m:r>
                                </m:num>
                                <m:den>
                                  <m:r>
                                    <a:rPr lang="en-US" sz="2000" i="1">
                                      <a:effectLst/>
                                      <a:latin typeface="Cambria Math"/>
                                      <a:ea typeface="Calibri"/>
                                      <a:cs typeface="Times New Roman"/>
                                    </a:rPr>
                                    <m:t>𝑆</m:t>
                                  </m:r>
                                </m:den>
                              </m:f>
                              <m:r>
                                <a:rPr lang="en-US" sz="2000" i="1">
                                  <a:effectLst/>
                                  <a:latin typeface="Cambria Math"/>
                                  <a:ea typeface="Calibri"/>
                                  <a:cs typeface="Times New Roman"/>
                                </a:rPr>
                                <m:t>=µ</m:t>
                              </m:r>
                              <m:r>
                                <a:rPr lang="en-US" sz="2000" i="1">
                                  <a:effectLst/>
                                  <a:latin typeface="Cambria Math"/>
                                  <a:ea typeface="Calibri"/>
                                  <a:cs typeface="Times New Roman"/>
                                </a:rPr>
                                <m:t>𝐻</m:t>
                              </m:r>
                            </m:oMath>
                          </a14:m>
                          <a:endParaRPr lang="en-US" sz="2000" dirty="0">
                            <a:effectLst/>
                            <a:latin typeface="Calibri"/>
                            <a:ea typeface="Calibri"/>
                            <a:cs typeface="Arial"/>
                          </a:endParaRPr>
                        </a:p>
                        <a:p>
                          <a:pPr algn="just" rtl="0">
                            <a:lnSpc>
                              <a:spcPct val="150000"/>
                            </a:lnSpc>
                            <a:spcAft>
                              <a:spcPts val="0"/>
                            </a:spcAft>
                          </a:pPr>
                          <a:r>
                            <a:rPr lang="en-US" sz="2000" dirty="0" err="1">
                              <a:effectLst/>
                              <a:latin typeface="Times New Roman"/>
                              <a:ea typeface="Calibri"/>
                              <a:cs typeface="Arial"/>
                            </a:rPr>
                            <a:t>Magnetomotive</a:t>
                          </a:r>
                          <a:r>
                            <a:rPr lang="en-US" sz="2000" dirty="0">
                              <a:effectLst/>
                              <a:latin typeface="Times New Roman"/>
                              <a:ea typeface="Calibri"/>
                              <a:cs typeface="Arial"/>
                            </a:rPr>
                            <a:t> force (</a:t>
                          </a:r>
                          <a:r>
                            <a:rPr lang="en-US" sz="2000" dirty="0" err="1">
                              <a:effectLst/>
                              <a:latin typeface="Times New Roman"/>
                              <a:ea typeface="Calibri"/>
                              <a:cs typeface="Arial"/>
                            </a:rPr>
                            <a:t>mmf</a:t>
                          </a:r>
                          <a:r>
                            <a:rPr lang="en-US" sz="2000" dirty="0">
                              <a:effectLst/>
                              <a:latin typeface="Times New Roman"/>
                              <a:ea typeface="Calibri"/>
                              <a:cs typeface="Arial"/>
                            </a:rPr>
                            <a:t>) </a:t>
                          </a:r>
                          <a14:m>
                            <m:oMath xmlns:m="http://schemas.openxmlformats.org/officeDocument/2006/math">
                              <m:r>
                                <a:rPr lang="en-US" sz="2000" i="1">
                                  <a:effectLst/>
                                  <a:latin typeface="Cambria Math"/>
                                  <a:ea typeface="Calibri"/>
                                  <a:cs typeface="Times New Roman"/>
                                </a:rPr>
                                <m:t>ℱ</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Reluctance </a:t>
                          </a:r>
                          <a14:m>
                            <m:oMath xmlns:m="http://schemas.openxmlformats.org/officeDocument/2006/math">
                              <m:r>
                                <a:rPr lang="en-US" sz="2000" i="1">
                                  <a:effectLst/>
                                  <a:latin typeface="Cambria Math"/>
                                  <a:ea typeface="Calibri"/>
                                  <a:cs typeface="Times New Roman"/>
                                </a:rPr>
                                <m:t>ℛ</m:t>
                              </m:r>
                            </m:oMath>
                          </a14:m>
                          <a:endParaRPr lang="en-US" sz="2000" dirty="0">
                            <a:effectLst/>
                            <a:latin typeface="Calibri"/>
                            <a:ea typeface="Calibri"/>
                            <a:cs typeface="Arial"/>
                          </a:endParaRPr>
                        </a:p>
                        <a:p>
                          <a:pPr algn="just" rtl="0">
                            <a:lnSpc>
                              <a:spcPct val="150000"/>
                            </a:lnSpc>
                            <a:spcAft>
                              <a:spcPts val="0"/>
                            </a:spcAft>
                          </a:pPr>
                          <a:r>
                            <a:rPr lang="en-US" sz="2000" dirty="0" err="1">
                              <a:effectLst/>
                              <a:latin typeface="Times New Roman"/>
                              <a:ea typeface="Calibri"/>
                              <a:cs typeface="Arial"/>
                            </a:rPr>
                            <a:t>Permeance</a:t>
                          </a:r>
                          <a:r>
                            <a:rPr lang="en-US" sz="2000" dirty="0">
                              <a:effectLst/>
                              <a:latin typeface="Times New Roman"/>
                              <a:ea typeface="Calibri"/>
                              <a:cs typeface="Arial"/>
                            </a:rPr>
                            <a:t> </a:t>
                          </a:r>
                          <a14:m>
                            <m:oMath xmlns:m="http://schemas.openxmlformats.org/officeDocument/2006/math">
                              <m:r>
                                <a:rPr lang="en-US" sz="2000" i="1">
                                  <a:effectLst/>
                                  <a:latin typeface="Cambria Math"/>
                                  <a:ea typeface="Calibri"/>
                                  <a:cs typeface="Times New Roman"/>
                                </a:rPr>
                                <m:t>𝓅</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1</m:t>
                                  </m:r>
                                </m:num>
                                <m:den>
                                  <m:r>
                                    <a:rPr lang="en-US" sz="2000" i="1">
                                      <a:effectLst/>
                                      <a:latin typeface="Cambria Math"/>
                                      <a:ea typeface="Calibri"/>
                                      <a:cs typeface="Times New Roman"/>
                                    </a:rPr>
                                    <m:t>ℛ</m:t>
                                  </m:r>
                                </m:den>
                              </m:f>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Ohm's law </a:t>
                          </a:r>
                          <a14:m>
                            <m:oMath xmlns:m="http://schemas.openxmlformats.org/officeDocument/2006/math">
                              <m:r>
                                <a:rPr lang="en-US" sz="2000" i="1">
                                  <a:effectLst/>
                                  <a:latin typeface="Cambria Math"/>
                                  <a:ea typeface="Calibri"/>
                                  <a:cs typeface="Times New Roman"/>
                                </a:rPr>
                                <m:t>ℛ</m:t>
                              </m:r>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ℱ</m:t>
                                  </m:r>
                                </m:num>
                                <m:den>
                                  <m:r>
                                    <a:rPr lang="en-US" sz="2000" i="1">
                                      <a:effectLst/>
                                      <a:latin typeface="Cambria Math"/>
                                      <a:ea typeface="Calibri"/>
                                      <a:cs typeface="Times New Roman"/>
                                    </a:rPr>
                                    <m:t>𝜓</m:t>
                                  </m:r>
                                </m:den>
                              </m:f>
                              <m:r>
                                <a:rPr lang="en-US" sz="2000" i="1">
                                  <a:effectLst/>
                                  <a:latin typeface="Cambria Math"/>
                                  <a:ea typeface="Calibri"/>
                                  <a:cs typeface="Times New Roman"/>
                                </a:rPr>
                                <m:t>=</m:t>
                              </m:r>
                              <m:f>
                                <m:fPr>
                                  <m:ctrlPr>
                                    <a:rPr lang="en-US" sz="2000" i="1">
                                      <a:effectLst/>
                                      <a:latin typeface="Cambria Math"/>
                                      <a:ea typeface="Calibri"/>
                                      <a:cs typeface="Times New Roman"/>
                                    </a:rPr>
                                  </m:ctrlPr>
                                </m:fPr>
                                <m:num>
                                  <m:r>
                                    <a:rPr lang="en-US" sz="2000" i="1">
                                      <a:effectLst/>
                                      <a:latin typeface="Cambria Math"/>
                                      <a:ea typeface="Calibri"/>
                                      <a:cs typeface="Times New Roman"/>
                                    </a:rPr>
                                    <m:t>𝓁</m:t>
                                  </m:r>
                                </m:num>
                                <m:den>
                                  <m:r>
                                    <a:rPr lang="en-US" sz="2000" i="1">
                                      <a:effectLst/>
                                      <a:latin typeface="Cambria Math"/>
                                      <a:ea typeface="Calibri"/>
                                      <a:cs typeface="Times New Roman"/>
                                    </a:rPr>
                                    <m:t>µ</m:t>
                                  </m:r>
                                  <m:r>
                                    <a:rPr lang="en-US" sz="2000" i="1">
                                      <a:effectLst/>
                                      <a:latin typeface="Cambria Math"/>
                                      <a:ea typeface="Calibri"/>
                                      <a:cs typeface="Times New Roman"/>
                                    </a:rPr>
                                    <m:t>𝑆</m:t>
                                  </m:r>
                                </m:den>
                              </m:f>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or </a:t>
                          </a:r>
                          <a14:m>
                            <m:oMath xmlns:m="http://schemas.openxmlformats.org/officeDocument/2006/math">
                              <m:r>
                                <a:rPr lang="en-US" sz="2000" i="1">
                                  <a:effectLst/>
                                  <a:latin typeface="Cambria Math"/>
                                  <a:ea typeface="Calibri"/>
                                  <a:cs typeface="Times New Roman"/>
                                </a:rPr>
                                <m:t>ℱ</m:t>
                              </m:r>
                              <m:r>
                                <a:rPr lang="en-US" sz="2000" i="1">
                                  <a:effectLst/>
                                  <a:latin typeface="Cambria Math"/>
                                  <a:ea typeface="Calibri"/>
                                  <a:cs typeface="Times New Roman"/>
                                </a:rPr>
                                <m:t>=</m:t>
                              </m:r>
                              <m:r>
                                <a:rPr lang="en-US" sz="2000" i="1">
                                  <a:effectLst/>
                                  <a:latin typeface="Cambria Math"/>
                                  <a:ea typeface="Calibri"/>
                                  <a:cs typeface="Times New Roman"/>
                                </a:rPr>
                                <m:t>𝐻</m:t>
                              </m:r>
                              <m:r>
                                <a:rPr lang="en-US" sz="2000" i="1">
                                  <a:effectLst/>
                                  <a:latin typeface="Cambria Math"/>
                                  <a:ea typeface="Calibri"/>
                                  <a:cs typeface="Times New Roman"/>
                                </a:rPr>
                                <m:t>𝓁</m:t>
                              </m:r>
                              <m:r>
                                <a:rPr lang="en-US" sz="2000" i="1">
                                  <a:effectLst/>
                                  <a:latin typeface="Cambria Math"/>
                                  <a:ea typeface="Calibri"/>
                                  <a:cs typeface="Times New Roman"/>
                                </a:rPr>
                                <m:t>=</m:t>
                              </m:r>
                              <m:r>
                                <a:rPr lang="en-US" sz="2000" i="1">
                                  <a:effectLst/>
                                  <a:latin typeface="Cambria Math"/>
                                  <a:ea typeface="Calibri"/>
                                  <a:cs typeface="Times New Roman"/>
                                </a:rPr>
                                <m:t>𝜓</m:t>
                              </m:r>
                              <m:r>
                                <a:rPr lang="en-US" sz="2000" i="1">
                                  <a:effectLst/>
                                  <a:latin typeface="Cambria Math"/>
                                  <a:ea typeface="Calibri"/>
                                  <a:cs typeface="Times New Roman"/>
                                </a:rPr>
                                <m:t>ℛ</m:t>
                              </m:r>
                              <m:r>
                                <a:rPr lang="en-US" sz="2000" i="1">
                                  <a:effectLst/>
                                  <a:latin typeface="Cambria Math"/>
                                  <a:ea typeface="Calibri"/>
                                  <a:cs typeface="Times New Roman"/>
                                </a:rPr>
                                <m:t>=</m:t>
                              </m:r>
                              <m:r>
                                <a:rPr lang="en-US" sz="2000" i="1">
                                  <a:effectLst/>
                                  <a:latin typeface="Cambria Math"/>
                                  <a:ea typeface="Calibri"/>
                                  <a:cs typeface="Times New Roman"/>
                                </a:rPr>
                                <m:t>𝑁𝐼</m:t>
                              </m:r>
                            </m:oMath>
                          </a14:m>
                          <a:endParaRPr lang="en-US" sz="2000" dirty="0">
                            <a:effectLst/>
                            <a:latin typeface="Calibri"/>
                            <a:ea typeface="Calibri"/>
                            <a:cs typeface="Arial"/>
                          </a:endParaRPr>
                        </a:p>
                        <a:p>
                          <a:pPr algn="just" rtl="0">
                            <a:lnSpc>
                              <a:spcPct val="150000"/>
                            </a:lnSpc>
                            <a:spcAft>
                              <a:spcPts val="0"/>
                            </a:spcAft>
                          </a:pPr>
                          <a:r>
                            <a:rPr lang="en-US" sz="2000" dirty="0">
                              <a:effectLst/>
                              <a:latin typeface="Times New Roman"/>
                              <a:ea typeface="Calibri"/>
                              <a:cs typeface="Arial"/>
                            </a:rPr>
                            <a:t>Kirchhoff's laws:</a:t>
                          </a:r>
                          <a:r>
                            <a:rPr lang="en-US" sz="2000" baseline="0" dirty="0" smtClean="0">
                              <a:effectLst/>
                              <a:latin typeface="Calibri"/>
                              <a:ea typeface="Calibri"/>
                              <a:cs typeface="Arial"/>
                            </a:rPr>
                            <a:t>  </a:t>
                          </a:r>
                          <a14:m>
                            <m:oMath xmlns:m="http://schemas.openxmlformats.org/officeDocument/2006/math">
                              <m:nary>
                                <m:naryPr>
                                  <m:chr m:val="∑"/>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𝜓</m:t>
                                  </m:r>
                                  <m:r>
                                    <a:rPr lang="en-US" sz="2000" i="1">
                                      <a:effectLst/>
                                      <a:latin typeface="Cambria Math"/>
                                      <a:ea typeface="Calibri"/>
                                      <a:cs typeface="Times New Roman"/>
                                    </a:rPr>
                                    <m:t>=</m:t>
                                  </m:r>
                                  <m:r>
                                    <a:rPr lang="en-US" sz="2000" i="1">
                                      <a:effectLst/>
                                      <a:latin typeface="Cambria Math"/>
                                      <a:ea typeface="Calibri"/>
                                      <a:cs typeface="Times New Roman"/>
                                    </a:rPr>
                                    <m:t>0</m:t>
                                  </m:r>
                                </m:e>
                              </m:nary>
                            </m:oMath>
                          </a14:m>
                          <a:r>
                            <a:rPr lang="en-US" sz="2000" dirty="0">
                              <a:effectLst/>
                              <a:latin typeface="Times New Roman"/>
                              <a:ea typeface="Times New Roman"/>
                              <a:cs typeface="Arial"/>
                            </a:rPr>
                            <a:t> </a:t>
                          </a:r>
                          <a:endParaRPr lang="en-US" sz="2000" dirty="0">
                            <a:effectLst/>
                            <a:latin typeface="Calibri"/>
                            <a:ea typeface="Calibri"/>
                            <a:cs typeface="Arial"/>
                          </a:endParaRPr>
                        </a:p>
                        <a:p>
                          <a:pPr algn="just" rtl="0">
                            <a:lnSpc>
                              <a:spcPct val="150000"/>
                            </a:lnSpc>
                            <a:spcAft>
                              <a:spcPts val="0"/>
                            </a:spcAft>
                          </a:pPr>
                          <a14:m>
                            <m:oMath xmlns:m="http://schemas.openxmlformats.org/officeDocument/2006/math">
                              <m:nary>
                                <m:naryPr>
                                  <m:chr m:val="∑"/>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ℱ</m:t>
                                  </m:r>
                                </m:e>
                              </m:nary>
                              <m:r>
                                <a:rPr lang="en-US" sz="2000" i="1">
                                  <a:effectLst/>
                                  <a:latin typeface="Cambria Math"/>
                                  <a:ea typeface="Calibri"/>
                                  <a:cs typeface="Times New Roman"/>
                                </a:rPr>
                                <m:t>−</m:t>
                              </m:r>
                              <m:nary>
                                <m:naryPr>
                                  <m:chr m:val="∑"/>
                                  <m:limLoc m:val="undOvr"/>
                                  <m:subHide m:val="on"/>
                                  <m:supHide m:val="on"/>
                                  <m:ctrlPr>
                                    <a:rPr lang="en-US" sz="2000" i="1">
                                      <a:effectLst/>
                                      <a:latin typeface="Cambria Math"/>
                                      <a:ea typeface="Calibri"/>
                                      <a:cs typeface="Times New Roman"/>
                                    </a:rPr>
                                  </m:ctrlPr>
                                </m:naryPr>
                                <m:sub/>
                                <m:sup/>
                                <m:e>
                                  <m:r>
                                    <a:rPr lang="en-US" sz="2000" i="1">
                                      <a:effectLst/>
                                      <a:latin typeface="Cambria Math"/>
                                      <a:ea typeface="Calibri"/>
                                      <a:cs typeface="Times New Roman"/>
                                    </a:rPr>
                                    <m:t>𝜓</m:t>
                                  </m:r>
                                  <m:r>
                                    <a:rPr lang="en-US" sz="2000" i="1">
                                      <a:effectLst/>
                                      <a:latin typeface="Cambria Math"/>
                                      <a:ea typeface="Calibri"/>
                                      <a:cs typeface="Times New Roman"/>
                                    </a:rPr>
                                    <m:t>ℛ</m:t>
                                  </m:r>
                                </m:e>
                              </m:nary>
                              <m:r>
                                <a:rPr lang="en-US" sz="2000" i="1">
                                  <a:effectLst/>
                                  <a:latin typeface="Cambria Math"/>
                                  <a:ea typeface="Calibri"/>
                                  <a:cs typeface="Times New Roman"/>
                                </a:rPr>
                                <m:t>=</m:t>
                              </m:r>
                              <m:r>
                                <a:rPr lang="en-US" sz="2000" i="1">
                                  <a:effectLst/>
                                  <a:latin typeface="Cambria Math"/>
                                  <a:ea typeface="Calibri"/>
                                  <a:cs typeface="Times New Roman"/>
                                </a:rPr>
                                <m:t>0</m:t>
                              </m:r>
                            </m:oMath>
                          </a14:m>
                          <a:r>
                            <a:rPr lang="en-US" sz="2000" dirty="0">
                              <a:effectLst/>
                              <a:latin typeface="Times New Roman"/>
                              <a:ea typeface="Times New Roman"/>
                              <a:cs typeface="Arial"/>
                            </a:rPr>
                            <a:t> </a:t>
                          </a:r>
                          <a:endParaRPr lang="en-US" sz="2000" dirty="0">
                            <a:effectLst/>
                            <a:latin typeface="Calibri"/>
                            <a:ea typeface="Calibri"/>
                            <a:cs typeface="Aria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907224690"/>
                  </p:ext>
                </p:extLst>
              </p:nvPr>
            </p:nvGraphicFramePr>
            <p:xfrm>
              <a:off x="0" y="692696"/>
              <a:ext cx="9060487" cy="6214413"/>
            </p:xfrm>
            <a:graphic>
              <a:graphicData uri="http://schemas.openxmlformats.org/drawingml/2006/table">
                <a:tbl>
                  <a:tblPr firstRow="1" firstCol="1" bandRow="1"/>
                  <a:tblGrid>
                    <a:gridCol w="4529275"/>
                    <a:gridCol w="4531212"/>
                  </a:tblGrid>
                  <a:tr h="362204">
                    <a:tc>
                      <a:txBody>
                        <a:bodyPr/>
                        <a:lstStyle/>
                        <a:p>
                          <a:pPr algn="ctr" rtl="0">
                            <a:lnSpc>
                              <a:spcPct val="150000"/>
                            </a:lnSpc>
                            <a:spcAft>
                              <a:spcPts val="0"/>
                            </a:spcAft>
                          </a:pPr>
                          <a:r>
                            <a:rPr kumimoji="0" lang="en-US" sz="1800" kern="1200" dirty="0">
                              <a:solidFill>
                                <a:schemeClr val="tx1"/>
                              </a:solidFill>
                              <a:effectLst/>
                              <a:latin typeface="Times New Roman"/>
                              <a:ea typeface="Calibri"/>
                              <a:cs typeface="Arial"/>
                            </a:rPr>
                            <a:t>Electric Field</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kumimoji="0" lang="en-US" sz="1800" kern="1200" dirty="0">
                              <a:solidFill>
                                <a:schemeClr val="tx1"/>
                              </a:solidFill>
                              <a:effectLst/>
                              <a:latin typeface="Times New Roman"/>
                              <a:ea typeface="Calibri"/>
                              <a:cs typeface="Arial"/>
                            </a:rPr>
                            <a:t>Magnetic Field</a:t>
                          </a: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852209">
                    <a:tc>
                      <a:txBody>
                        <a:bodyPr/>
                        <a:lstStyle/>
                        <a:p>
                          <a:endParaRPr lang="ar-IQ"/>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blipFill rotWithShape="1">
                          <a:blip r:embed="rId2"/>
                          <a:stretch>
                            <a:fillRect t="-6250" r="-100135" b="-11146"/>
                          </a:stretch>
                        </a:blipFill>
                      </a:tcPr>
                    </a:tc>
                    <a:tc>
                      <a:txBody>
                        <a:bodyPr/>
                        <a:lstStyle/>
                        <a:p>
                          <a:endParaRPr lang="ar-IQ"/>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blipFill rotWithShape="1">
                          <a:blip r:embed="rId2"/>
                          <a:stretch>
                            <a:fillRect l="-100000" t="-6250" r="-135" b="-11146"/>
                          </a:stretch>
                        </a:blipFill>
                      </a:tcPr>
                    </a:tc>
                  </a:tr>
                </a:tbl>
              </a:graphicData>
            </a:graphic>
          </p:graphicFrame>
        </mc:Fallback>
      </mc:AlternateContent>
      <p:sp>
        <p:nvSpPr>
          <p:cNvPr id="5" name="Rectangle 1"/>
          <p:cNvSpPr>
            <a:spLocks noChangeArrowheads="1"/>
          </p:cNvSpPr>
          <p:nvPr/>
        </p:nvSpPr>
        <p:spPr bwMode="auto">
          <a:xfrm>
            <a:off x="0" y="-1191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Low" rtl="0" fontAlgn="base">
              <a:spcBef>
                <a:spcPct val="0"/>
              </a:spcBef>
              <a:spcAft>
                <a:spcPct val="0"/>
              </a:spcAft>
            </a:pPr>
            <a:r>
              <a:rPr lang="en-US" sz="2800" dirty="0">
                <a:solidFill>
                  <a:srgbClr val="FF0000"/>
                </a:solidFill>
                <a:latin typeface="Times New Roman"/>
                <a:ea typeface="Calibri"/>
              </a:rPr>
              <a:t>Table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8.3: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Analogy between Electric and Magnetic Circuits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3179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85000" lnSpcReduction="20000"/>
              </a:bodyPr>
              <a:lstStyle/>
              <a:p>
                <a:pPr marL="0" indent="0" algn="just" rtl="0">
                  <a:lnSpc>
                    <a:spcPct val="150000"/>
                  </a:lnSpc>
                  <a:spcAft>
                    <a:spcPts val="0"/>
                  </a:spcAft>
                  <a:buNone/>
                </a:pPr>
                <a:r>
                  <a:rPr lang="en-US" sz="2800" dirty="0" smtClean="0">
                    <a:effectLst/>
                    <a:latin typeface="Times New Roman"/>
                    <a:ea typeface="Calibri"/>
                    <a:cs typeface="Arial"/>
                  </a:rPr>
                  <a:t>The </a:t>
                </a:r>
                <a:r>
                  <a:rPr lang="en-US" sz="2800" dirty="0">
                    <a:effectLst/>
                    <a:latin typeface="Times New Roman"/>
                    <a:ea typeface="Calibri"/>
                    <a:cs typeface="Arial"/>
                  </a:rPr>
                  <a:t>basic relationship for circuit elements is Ohm's law (</a:t>
                </a:r>
                <a14:m>
                  <m:oMath xmlns:m="http://schemas.openxmlformats.org/officeDocument/2006/math">
                    <m:r>
                      <a:rPr lang="en-US" sz="2800" i="1">
                        <a:effectLst/>
                        <a:latin typeface="Cambria Math"/>
                        <a:ea typeface="Calibri"/>
                        <a:cs typeface="Times New Roman"/>
                      </a:rPr>
                      <m:t>𝑉</m:t>
                    </m:r>
                    <m:r>
                      <a:rPr lang="en-US" sz="2800" i="1">
                        <a:effectLst/>
                        <a:latin typeface="Cambria Math"/>
                        <a:ea typeface="Calibri"/>
                        <a:cs typeface="Times New Roman"/>
                      </a:rPr>
                      <m:t>=</m:t>
                    </m:r>
                    <m:r>
                      <a:rPr lang="en-US" sz="2800" i="1">
                        <a:effectLst/>
                        <a:latin typeface="Cambria Math"/>
                        <a:ea typeface="Calibri"/>
                        <a:cs typeface="Times New Roman"/>
                      </a:rPr>
                      <m:t>𝐼𝑅</m:t>
                    </m:r>
                  </m:oMath>
                </a14:m>
                <a:r>
                  <a:rPr lang="en-US" sz="2800" dirty="0">
                    <a:effectLst/>
                    <a:latin typeface="Times New Roman"/>
                    <a:ea typeface="Calibri"/>
                    <a:cs typeface="Arial"/>
                  </a:rPr>
                  <a:t>):</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ℱ</m:t>
                      </m:r>
                      <m:r>
                        <a:rPr lang="en-US" sz="2800" i="1">
                          <a:effectLst/>
                          <a:latin typeface="Cambria Math"/>
                          <a:ea typeface="Calibri"/>
                          <a:cs typeface="Times New Roman"/>
                        </a:rPr>
                        <m:t>=</m:t>
                      </m:r>
                      <m:r>
                        <a:rPr lang="en-US" sz="2800" i="1">
                          <a:effectLst/>
                          <a:latin typeface="Cambria Math"/>
                          <a:ea typeface="Calibri"/>
                          <a:cs typeface="Times New Roman"/>
                        </a:rPr>
                        <m:t>𝜓</m:t>
                      </m:r>
                      <m:r>
                        <a:rPr lang="en-US" sz="2800" i="1">
                          <a:effectLst/>
                          <a:latin typeface="Cambria Math"/>
                          <a:ea typeface="Calibri"/>
                          <a:cs typeface="Times New Roman"/>
                        </a:rPr>
                        <m:t>ℛ</m:t>
                      </m:r>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70</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Bef>
                    <a:spcPts val="1200"/>
                  </a:spcBef>
                  <a:spcAft>
                    <a:spcPts val="0"/>
                  </a:spcAft>
                  <a:buNone/>
                </a:pPr>
                <a:r>
                  <a:rPr lang="en-US" sz="2800" dirty="0" smtClean="0">
                    <a:effectLst/>
                    <a:latin typeface="Times New Roman"/>
                    <a:ea typeface="Calibri"/>
                    <a:cs typeface="Arial"/>
                  </a:rPr>
                  <a:t>The </a:t>
                </a:r>
                <a:r>
                  <a:rPr lang="en-US" sz="2800" dirty="0">
                    <a:effectLst/>
                    <a:latin typeface="Times New Roman"/>
                    <a:ea typeface="Calibri"/>
                    <a:cs typeface="Arial"/>
                  </a:rPr>
                  <a:t>rules of adding voltages and for combining series and parallel resistances also hold for </a:t>
                </a:r>
                <a:r>
                  <a:rPr lang="en-US" sz="2800" dirty="0" err="1">
                    <a:effectLst/>
                    <a:latin typeface="Times New Roman"/>
                    <a:ea typeface="Calibri"/>
                    <a:cs typeface="Arial"/>
                  </a:rPr>
                  <a:t>mmfs</a:t>
                </a:r>
                <a:r>
                  <a:rPr lang="en-US" sz="2800" dirty="0">
                    <a:effectLst/>
                    <a:latin typeface="Times New Roman"/>
                    <a:ea typeface="Calibri"/>
                    <a:cs typeface="Arial"/>
                  </a:rPr>
                  <a:t> and reluctances. for </a:t>
                </a:r>
                <a14:m>
                  <m:oMath xmlns:m="http://schemas.openxmlformats.org/officeDocument/2006/math">
                    <m:r>
                      <a:rPr lang="en-US" sz="2800" i="1">
                        <a:effectLst/>
                        <a:latin typeface="Cambria Math"/>
                        <a:ea typeface="Calibri"/>
                        <a:cs typeface="Times New Roman"/>
                      </a:rPr>
                      <m:t>𝑛</m:t>
                    </m:r>
                  </m:oMath>
                </a14:m>
                <a:r>
                  <a:rPr lang="en-US" sz="2800" i="1" dirty="0">
                    <a:effectLst/>
                    <a:latin typeface="Times New Roman"/>
                    <a:ea typeface="Calibri"/>
                    <a:cs typeface="Arial"/>
                  </a:rPr>
                  <a:t> </a:t>
                </a:r>
                <a:r>
                  <a:rPr lang="en-US" sz="2800" dirty="0">
                    <a:effectLst/>
                    <a:latin typeface="Times New Roman"/>
                    <a:ea typeface="Calibri"/>
                    <a:cs typeface="Arial"/>
                  </a:rPr>
                  <a:t>magnetic circuit elements in series</a:t>
                </a:r>
                <a:endParaRPr lang="en-US" sz="24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3</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𝑛</m:t>
                          </m:r>
                        </m:sub>
                      </m:sSub>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71</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20000"/>
                  </a:lnSpc>
                  <a:spcBef>
                    <a:spcPts val="1200"/>
                  </a:spcBef>
                  <a:spcAft>
                    <a:spcPts val="0"/>
                  </a:spcAft>
                  <a:buNone/>
                </a:pPr>
                <a:r>
                  <a:rPr lang="en-US" sz="2800" dirty="0">
                    <a:effectLst/>
                    <a:latin typeface="Times New Roman"/>
                    <a:ea typeface="Calibri"/>
                    <a:cs typeface="Arial"/>
                  </a:rPr>
                  <a:t>and</a:t>
                </a:r>
                <a:endParaRPr lang="en-US" sz="2400" dirty="0">
                  <a:effectLst/>
                  <a:latin typeface="Calibri"/>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ℱ</m:t>
                      </m:r>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3</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𝑛</m:t>
                          </m:r>
                        </m:sub>
                      </m:sSub>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72</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20000"/>
                  </a:lnSpc>
                  <a:spcAft>
                    <a:spcPts val="1000"/>
                  </a:spcAft>
                  <a:buNone/>
                </a:pPr>
                <a:r>
                  <a:rPr lang="en-US" sz="2800" dirty="0">
                    <a:effectLst/>
                    <a:latin typeface="Times New Roman"/>
                    <a:ea typeface="Calibri"/>
                    <a:cs typeface="Arial"/>
                  </a:rPr>
                  <a:t>For </a:t>
                </a:r>
                <a14:m>
                  <m:oMath xmlns:m="http://schemas.openxmlformats.org/officeDocument/2006/math">
                    <m:r>
                      <a:rPr lang="en-US" sz="2800" i="1">
                        <a:effectLst/>
                        <a:latin typeface="Cambria Math"/>
                        <a:ea typeface="Calibri"/>
                        <a:cs typeface="Times New Roman"/>
                      </a:rPr>
                      <m:t>𝑛</m:t>
                    </m:r>
                  </m:oMath>
                </a14:m>
                <a:r>
                  <a:rPr lang="en-US" sz="2800" dirty="0">
                    <a:effectLst/>
                    <a:latin typeface="Times New Roman"/>
                    <a:ea typeface="Calibri"/>
                    <a:cs typeface="Arial"/>
                  </a:rPr>
                  <a:t> magnetic circuit elements in parallel,</a:t>
                </a:r>
                <a:endParaRPr lang="en-US" sz="24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Times New Roman"/>
                          <a:cs typeface="Times New Roman"/>
                        </a:rPr>
                        <m:t>𝜓</m:t>
                      </m:r>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3</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𝜓</m:t>
                          </m:r>
                        </m:e>
                        <m:sub>
                          <m:r>
                            <a:rPr lang="en-US" sz="2800" i="1">
                              <a:effectLst/>
                              <a:latin typeface="Cambria Math"/>
                              <a:ea typeface="Calibri"/>
                              <a:cs typeface="Times New Roman"/>
                            </a:rPr>
                            <m:t>𝑛</m:t>
                          </m:r>
                        </m:sub>
                      </m:sSub>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73</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20000"/>
                  </a:lnSpc>
                  <a:spcBef>
                    <a:spcPts val="1200"/>
                  </a:spcBef>
                  <a:spcAft>
                    <a:spcPts val="0"/>
                  </a:spcAft>
                  <a:buNone/>
                </a:pPr>
                <a:r>
                  <a:rPr lang="en-US" sz="2800" dirty="0">
                    <a:effectLst/>
                    <a:latin typeface="Times New Roman"/>
                    <a:ea typeface="Calibri"/>
                    <a:cs typeface="Arial"/>
                  </a:rPr>
                  <a:t>and</a:t>
                </a:r>
                <a:endParaRPr lang="en-US" sz="2400" dirty="0">
                  <a:effectLst/>
                  <a:latin typeface="Calibri"/>
                  <a:ea typeface="Calibri"/>
                  <a:cs typeface="Arial"/>
                </a:endParaRPr>
              </a:p>
              <a:p>
                <a:pPr marL="0" indent="0" algn="just" rtl="0">
                  <a:lnSpc>
                    <a:spcPct val="120000"/>
                  </a:lnSpc>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1</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2</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3</m:t>
                          </m:r>
                        </m:sub>
                      </m:sSub>
                      <m:r>
                        <a:rPr lang="en-US" sz="2800" i="1">
                          <a:effectLst/>
                          <a:latin typeface="Cambria Math"/>
                          <a:ea typeface="Calibri"/>
                          <a:cs typeface="Times New Roman"/>
                        </a:rPr>
                        <m:t>=…=</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ℱ</m:t>
                          </m:r>
                        </m:e>
                        <m:sub>
                          <m:r>
                            <a:rPr lang="en-US" sz="2800" i="1">
                              <a:effectLst/>
                              <a:latin typeface="Cambria Math"/>
                              <a:ea typeface="Calibri"/>
                              <a:cs typeface="Times New Roman"/>
                            </a:rPr>
                            <m:t>𝑛</m:t>
                          </m:r>
                        </m:sub>
                      </m:sSub>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74</m:t>
                      </m:r>
                      <m:r>
                        <a:rPr lang="en-US" sz="2800">
                          <a:effectLst/>
                          <a:latin typeface="Cambria Math"/>
                          <a:ea typeface="Calibri"/>
                          <a:cs typeface="Times New Roman"/>
                        </a:rPr>
                        <m:t>)</m:t>
                      </m:r>
                    </m:oMath>
                  </m:oMathPara>
                </a14:m>
                <a:endParaRPr lang="en-US" sz="2400" dirty="0">
                  <a:effectLst/>
                  <a:latin typeface="Calibri"/>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000" r="-1000"/>
                </a:stretch>
              </a:blipFill>
            </p:spPr>
            <p:txBody>
              <a:bodyPr/>
              <a:lstStyle/>
              <a:p>
                <a:r>
                  <a:rPr lang="ar-IQ">
                    <a:noFill/>
                  </a:rPr>
                  <a:t> </a:t>
                </a:r>
              </a:p>
            </p:txBody>
          </p:sp>
        </mc:Fallback>
      </mc:AlternateContent>
    </p:spTree>
    <p:extLst>
      <p:ext uri="{BB962C8B-B14F-4D97-AF65-F5344CB8AC3E}">
        <p14:creationId xmlns:p14="http://schemas.microsoft.com/office/powerpoint/2010/main" val="404743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rtl="0">
              <a:lnSpc>
                <a:spcPct val="150000"/>
              </a:lnSpc>
              <a:spcBef>
                <a:spcPts val="1200"/>
              </a:spcBef>
              <a:spcAft>
                <a:spcPts val="1000"/>
              </a:spcAft>
            </a:pPr>
            <a:endParaRPr lang="en-US" sz="2800" dirty="0">
              <a:latin typeface="Times New Roman"/>
              <a:ea typeface="Calibri"/>
              <a:cs typeface="Arial"/>
            </a:endParaRPr>
          </a:p>
          <a:p>
            <a:pPr marL="0" indent="0" algn="ctr" rtl="0">
              <a:lnSpc>
                <a:spcPct val="150000"/>
              </a:lnSpc>
              <a:spcAft>
                <a:spcPts val="0"/>
              </a:spcAft>
              <a:buNone/>
            </a:pPr>
            <a:endParaRPr lang="en-US" sz="2800" dirty="0" smtClean="0">
              <a:latin typeface="Times New Roman"/>
              <a:ea typeface="Calibri"/>
              <a:cs typeface="Arial"/>
            </a:endParaRPr>
          </a:p>
          <a:p>
            <a:pPr marL="0" indent="0" algn="ctr" rtl="0">
              <a:lnSpc>
                <a:spcPct val="150000"/>
              </a:lnSpc>
              <a:spcAft>
                <a:spcPts val="0"/>
              </a:spcAft>
              <a:buNone/>
            </a:pPr>
            <a:endParaRPr lang="en-US" sz="2800" dirty="0">
              <a:latin typeface="Times New Roman"/>
              <a:ea typeface="Calibri"/>
              <a:cs typeface="Arial"/>
            </a:endParaRPr>
          </a:p>
          <a:p>
            <a:pPr marL="0" indent="0" algn="ctr" rtl="0">
              <a:lnSpc>
                <a:spcPct val="150000"/>
              </a:lnSpc>
              <a:spcAft>
                <a:spcPts val="0"/>
              </a:spcAft>
              <a:buNone/>
            </a:pPr>
            <a:endParaRPr lang="en-US" sz="2800" dirty="0" smtClean="0">
              <a:latin typeface="Times New Roman"/>
              <a:ea typeface="Calibri"/>
              <a:cs typeface="Arial"/>
            </a:endParaRPr>
          </a:p>
          <a:p>
            <a:pPr marL="0" indent="0" algn="ctr" rtl="0">
              <a:lnSpc>
                <a:spcPct val="150000"/>
              </a:lnSpc>
              <a:spcAft>
                <a:spcPts val="0"/>
              </a:spcAft>
              <a:buNone/>
            </a:pPr>
            <a:endParaRPr lang="en-US" sz="2800" dirty="0">
              <a:latin typeface="Times New Roman"/>
              <a:ea typeface="Calibri"/>
              <a:cs typeface="Arial"/>
            </a:endParaRPr>
          </a:p>
          <a:p>
            <a:pPr marL="0" indent="0" algn="ctr" rtl="0">
              <a:lnSpc>
                <a:spcPct val="150000"/>
              </a:lnSpc>
              <a:spcAft>
                <a:spcPts val="0"/>
              </a:spcAft>
              <a:buNone/>
            </a:pPr>
            <a:endParaRPr lang="en-US" sz="2800" dirty="0" smtClean="0">
              <a:latin typeface="Times New Roman"/>
              <a:ea typeface="Calibri"/>
              <a:cs typeface="Arial"/>
            </a:endParaRPr>
          </a:p>
          <a:p>
            <a:pPr marL="0" indent="0" algn="ctr" rtl="0">
              <a:lnSpc>
                <a:spcPct val="150000"/>
              </a:lnSpc>
              <a:spcAft>
                <a:spcPts val="0"/>
              </a:spcAft>
              <a:buNone/>
            </a:pPr>
            <a:r>
              <a:rPr lang="en-US" sz="2400" dirty="0" smtClean="0">
                <a:latin typeface="Times New Roman"/>
                <a:ea typeface="Calibri"/>
                <a:cs typeface="Arial"/>
              </a:rPr>
              <a:t>Figure </a:t>
            </a:r>
            <a:r>
              <a:rPr lang="en-US" sz="2400" dirty="0">
                <a:latin typeface="Times New Roman"/>
                <a:ea typeface="Calibri"/>
                <a:cs typeface="Arial"/>
              </a:rPr>
              <a:t>8.20 Analogy between (a) an electric circuit, and (b) a magnetic circuit.</a:t>
            </a:r>
            <a:endParaRPr lang="en-US" sz="2400" dirty="0">
              <a:latin typeface="Calibri"/>
              <a:ea typeface="Calibri"/>
              <a:cs typeface="Arial"/>
            </a:endParaRPr>
          </a:p>
          <a:p>
            <a:pPr marL="0" indent="0">
              <a:buNone/>
            </a:pPr>
            <a:endParaRPr lang="ar-IQ" dirty="0"/>
          </a:p>
        </p:txBody>
      </p:sp>
      <p:pic>
        <p:nvPicPr>
          <p:cNvPr id="4" name="Picture 3" descr="C:\Users\Al_marsa\Desktop\Capture.PN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280920" cy="3816424"/>
          </a:xfrm>
          <a:prstGeom prst="rect">
            <a:avLst/>
          </a:prstGeom>
          <a:noFill/>
          <a:ln>
            <a:noFill/>
          </a:ln>
        </p:spPr>
      </p:pic>
    </p:spTree>
    <p:extLst>
      <p:ext uri="{BB962C8B-B14F-4D97-AF65-F5344CB8AC3E}">
        <p14:creationId xmlns:p14="http://schemas.microsoft.com/office/powerpoint/2010/main" val="353205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fontScale="90000"/>
          </a:bodyPr>
          <a:lstStyle/>
          <a:p>
            <a:pPr algn="ctr" rtl="0">
              <a:lnSpc>
                <a:spcPct val="150000"/>
              </a:lnSpc>
              <a:spcBef>
                <a:spcPts val="1200"/>
              </a:spcBef>
              <a:spcAft>
                <a:spcPts val="0"/>
              </a:spcAft>
            </a:pPr>
            <a:r>
              <a:rPr lang="en-US" sz="3200" dirty="0">
                <a:solidFill>
                  <a:srgbClr val="FF0000"/>
                </a:solidFill>
                <a:latin typeface="Times New Roman"/>
                <a:ea typeface="Calibri"/>
                <a:cs typeface="Arial"/>
              </a:rPr>
              <a:t>8.11 FORCE ON MAGNETIC </a:t>
            </a:r>
            <a:r>
              <a:rPr lang="en-US" sz="3200" dirty="0" smtClean="0">
                <a:solidFill>
                  <a:srgbClr val="FF0000"/>
                </a:solidFill>
                <a:latin typeface="Times New Roman"/>
                <a:ea typeface="Calibri"/>
                <a:cs typeface="Arial"/>
              </a:rPr>
              <a:t>MATERIALS</a:t>
            </a:r>
            <a:endParaRPr lang="ar-IQ" sz="3200" dirty="0"/>
          </a:p>
        </p:txBody>
      </p:sp>
      <p:sp>
        <p:nvSpPr>
          <p:cNvPr id="3" name="Content Placeholder 2"/>
          <p:cNvSpPr>
            <a:spLocks noGrp="1"/>
          </p:cNvSpPr>
          <p:nvPr>
            <p:ph idx="1"/>
          </p:nvPr>
        </p:nvSpPr>
        <p:spPr>
          <a:xfrm>
            <a:off x="0" y="692696"/>
            <a:ext cx="9144000" cy="6165304"/>
          </a:xfrm>
        </p:spPr>
        <p:txBody>
          <a:bodyPr/>
          <a:lstStyle/>
          <a:p>
            <a:pPr marL="0" indent="0" algn="just" rtl="0">
              <a:buNone/>
            </a:pPr>
            <a:r>
              <a:rPr lang="en-US" sz="2800" dirty="0">
                <a:solidFill>
                  <a:srgbClr val="000000"/>
                </a:solidFill>
                <a:latin typeface="Times New Roman"/>
              </a:rPr>
              <a:t>The magnetic force is useful in electromechanical systems such as electromagnets, relays, rotating machines, and magnetic levitation. </a:t>
            </a:r>
            <a:r>
              <a:rPr lang="en-US" sz="2800" dirty="0" smtClean="0">
                <a:solidFill>
                  <a:srgbClr val="000000"/>
                </a:solidFill>
                <a:latin typeface="Times New Roman"/>
              </a:rPr>
              <a:t>Consider, </a:t>
            </a:r>
            <a:r>
              <a:rPr lang="en-US" sz="2800" dirty="0">
                <a:solidFill>
                  <a:srgbClr val="000000"/>
                </a:solidFill>
                <a:latin typeface="Times New Roman"/>
              </a:rPr>
              <a:t>an electromagnet made of iron </a:t>
            </a:r>
            <a:r>
              <a:rPr lang="en-US" sz="2800" dirty="0" smtClean="0">
                <a:solidFill>
                  <a:srgbClr val="000000"/>
                </a:solidFill>
                <a:latin typeface="Times New Roman"/>
              </a:rPr>
              <a:t>as </a:t>
            </a:r>
            <a:r>
              <a:rPr lang="en-US" sz="2800" dirty="0">
                <a:solidFill>
                  <a:srgbClr val="000000"/>
                </a:solidFill>
                <a:latin typeface="Times New Roman"/>
              </a:rPr>
              <a:t>shown in Fig. 8.21. </a:t>
            </a:r>
            <a:endParaRPr lang="en-US" sz="2800" dirty="0" smtClean="0">
              <a:solidFill>
                <a:srgbClr val="000000"/>
              </a:solidFill>
              <a:latin typeface="Times New Roman"/>
            </a:endParaRPr>
          </a:p>
          <a:p>
            <a:pPr marL="0" indent="0" algn="just" rtl="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671" y="2420888"/>
            <a:ext cx="488001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40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spcBef>
                    <a:spcPts val="1200"/>
                  </a:spcBef>
                  <a:buNone/>
                </a:pPr>
                <a:r>
                  <a:rPr lang="en-US" sz="2800" dirty="0" smtClean="0">
                    <a:latin typeface="Times New Roman"/>
                    <a:ea typeface="Calibri"/>
                    <a:cs typeface="Arial"/>
                  </a:rPr>
                  <a:t>The work required to effect the displacement is equal to the change in stored energy in the air gap is:</a:t>
                </a:r>
                <a:endParaRPr lang="en-US" sz="2400" dirty="0">
                  <a:effectLst/>
                  <a:latin typeface="Calibri"/>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m:t>
                      </m:r>
                      <m:r>
                        <a:rPr lang="en-US" sz="2800" i="1">
                          <a:effectLst/>
                          <a:latin typeface="Cambria Math"/>
                          <a:ea typeface="Calibri"/>
                          <a:cs typeface="Times New Roman"/>
                        </a:rPr>
                        <m:t>𝐹𝑑𝐿</m:t>
                      </m:r>
                      <m:r>
                        <a:rPr lang="en-US" sz="2800" i="1">
                          <a:effectLst/>
                          <a:latin typeface="Cambria Math"/>
                          <a:ea typeface="Calibri"/>
                          <a:cs typeface="Times New Roman"/>
                        </a:rPr>
                        <m:t>=</m:t>
                      </m:r>
                      <m:r>
                        <a:rPr lang="en-US" sz="2800" i="1">
                          <a:effectLst/>
                          <a:latin typeface="Cambria Math"/>
                          <a:ea typeface="Calibri"/>
                          <a:cs typeface="Times New Roman"/>
                        </a:rPr>
                        <m:t>𝑑</m:t>
                      </m:r>
                      <m:sSub>
                        <m:sSubPr>
                          <m:ctrlPr>
                            <a:rPr lang="en-US" sz="2800" i="1">
                              <a:effectLst/>
                              <a:latin typeface="Cambria Math"/>
                              <a:ea typeface="Calibri"/>
                              <a:cs typeface="Times New Roman"/>
                            </a:rPr>
                          </m:ctrlPr>
                        </m:sSubPr>
                        <m:e>
                          <m:r>
                            <a:rPr lang="en-US" sz="2800" i="1">
                              <a:effectLst/>
                              <a:latin typeface="Cambria Math"/>
                              <a:ea typeface="Calibri"/>
                              <a:cs typeface="Times New Roman"/>
                            </a:rPr>
                            <m:t>𝑊</m:t>
                          </m:r>
                        </m:e>
                        <m:sub>
                          <m:r>
                            <a:rPr lang="en-US" sz="2800" i="1">
                              <a:effectLst/>
                              <a:latin typeface="Cambria Math"/>
                              <a:ea typeface="Calibri"/>
                              <a:cs typeface="Times New Roman"/>
                            </a:rPr>
                            <m:t>𝑚</m:t>
                          </m:r>
                        </m:sub>
                      </m:sSub>
                      <m:r>
                        <a:rPr lang="en-US" sz="2800" i="1">
                          <a:effectLst/>
                          <a:latin typeface="Cambria Math"/>
                          <a:ea typeface="Calibri"/>
                          <a:cs typeface="Times New Roman"/>
                        </a:rPr>
                        <m:t>=</m:t>
                      </m:r>
                      <m:r>
                        <a:rPr lang="en-US" sz="2800" i="1">
                          <a:effectLst/>
                          <a:latin typeface="Cambria Math"/>
                          <a:ea typeface="Calibri"/>
                          <a:cs typeface="Times New Roman"/>
                        </a:rPr>
                        <m:t>2</m:t>
                      </m:r>
                      <m:d>
                        <m:dPr>
                          <m:begChr m:val="["/>
                          <m:endChr m:val="]"/>
                          <m:ctrlPr>
                            <a:rPr lang="en-US" sz="2800" i="1">
                              <a:effectLst/>
                              <a:latin typeface="Cambria Math"/>
                              <a:ea typeface="Calibri"/>
                              <a:cs typeface="Times New Roman"/>
                            </a:rPr>
                          </m:ctrlPr>
                        </m:dPr>
                        <m:e>
                          <m:f>
                            <m:fPr>
                              <m:ctrlPr>
                                <a:rPr lang="en-US" sz="2800" i="1">
                                  <a:effectLst/>
                                  <a:latin typeface="Cambria Math"/>
                                  <a:ea typeface="Calibri"/>
                                  <a:cs typeface="Times New Roman"/>
                                </a:rPr>
                              </m:ctrlPr>
                            </m:fPr>
                            <m:num>
                              <m:r>
                                <a:rPr lang="en-US" sz="2800" i="1">
                                  <a:effectLst/>
                                  <a:latin typeface="Cambria Math"/>
                                  <a:ea typeface="Calibri"/>
                                  <a:cs typeface="Times New Roman"/>
                                </a:rPr>
                                <m:t>1</m:t>
                              </m:r>
                            </m:num>
                            <m:den>
                              <m:r>
                                <a:rPr lang="en-US" sz="2800" i="1">
                                  <a:effectLst/>
                                  <a:latin typeface="Cambria Math"/>
                                  <a:ea typeface="Calibri"/>
                                  <a:cs typeface="Times New Roman"/>
                                </a:rPr>
                                <m:t>2</m:t>
                              </m:r>
                            </m:den>
                          </m:f>
                          <m:f>
                            <m:fPr>
                              <m:ctrlPr>
                                <a:rPr lang="en-US" sz="2800" i="1">
                                  <a:effectLst/>
                                  <a:latin typeface="Cambria Math"/>
                                  <a:ea typeface="Calibri"/>
                                  <a:cs typeface="Times New Roman"/>
                                </a:rPr>
                              </m:ctrlPr>
                            </m:fPr>
                            <m:num>
                              <m:sSup>
                                <m:sSupPr>
                                  <m:ctrlPr>
                                    <a:rPr lang="en-US" sz="2800" i="1">
                                      <a:effectLst/>
                                      <a:latin typeface="Cambria Math"/>
                                      <a:ea typeface="Calibri"/>
                                      <a:cs typeface="Times New Roman"/>
                                    </a:rPr>
                                  </m:ctrlPr>
                                </m:sSupPr>
                                <m:e>
                                  <m:r>
                                    <a:rPr lang="en-US" sz="2800" i="1">
                                      <a:effectLst/>
                                      <a:latin typeface="Cambria Math"/>
                                      <a:ea typeface="Calibri"/>
                                      <a:cs typeface="Times New Roman"/>
                                    </a:rPr>
                                    <m:t>𝐵</m:t>
                                  </m:r>
                                </m:e>
                                <m:sup>
                                  <m:r>
                                    <a:rPr lang="en-US" sz="2800" i="1">
                                      <a:effectLst/>
                                      <a:latin typeface="Cambria Math"/>
                                      <a:ea typeface="Calibri"/>
                                      <a:cs typeface="Times New Roman"/>
                                    </a:rPr>
                                    <m:t>2</m:t>
                                  </m:r>
                                </m:sup>
                              </m:sSup>
                            </m:num>
                            <m:den>
                              <m:sSub>
                                <m:sSubPr>
                                  <m:ctrlPr>
                                    <a:rPr lang="en-US" sz="2800" i="1">
                                      <a:effectLst/>
                                      <a:latin typeface="Cambria Math"/>
                                      <a:ea typeface="Calibri"/>
                                      <a:cs typeface="Times New Roman"/>
                                    </a:rPr>
                                  </m:ctrlPr>
                                </m:sSubPr>
                                <m:e>
                                  <m:r>
                                    <a:rPr lang="en-US" sz="2800" i="1">
                                      <a:effectLst/>
                                      <a:latin typeface="Cambria Math"/>
                                      <a:ea typeface="Calibri"/>
                                      <a:cs typeface="Times New Roman"/>
                                    </a:rPr>
                                    <m:t>µ</m:t>
                                  </m:r>
                                </m:e>
                                <m:sub>
                                  <m:r>
                                    <m:rPr>
                                      <m:sty m:val="p"/>
                                    </m:rPr>
                                    <a:rPr lang="en-US" sz="2800">
                                      <a:effectLst/>
                                      <a:latin typeface="Cambria Math"/>
                                      <a:ea typeface="Calibri"/>
                                      <a:cs typeface="Times New Roman"/>
                                    </a:rPr>
                                    <m:t>o</m:t>
                                  </m:r>
                                </m:sub>
                              </m:sSub>
                            </m:den>
                          </m:f>
                          <m:r>
                            <m:rPr>
                              <m:sty m:val="p"/>
                            </m:rPr>
                            <a:rPr lang="en-US" sz="2800">
                              <a:effectLst/>
                              <a:latin typeface="Cambria Math"/>
                              <a:ea typeface="Calibri"/>
                              <a:cs typeface="Times New Roman"/>
                            </a:rPr>
                            <m:t>S</m:t>
                          </m:r>
                          <m:r>
                            <a:rPr lang="en-US" sz="2800" i="1">
                              <a:effectLst/>
                              <a:latin typeface="Cambria Math"/>
                              <a:ea typeface="Calibri"/>
                              <a:cs typeface="Times New Roman"/>
                            </a:rPr>
                            <m:t> </m:t>
                          </m:r>
                          <m:r>
                            <a:rPr lang="en-US" sz="2800" i="1">
                              <a:effectLst/>
                              <a:latin typeface="Cambria Math"/>
                              <a:ea typeface="Calibri"/>
                              <a:cs typeface="Times New Roman"/>
                            </a:rPr>
                            <m:t>𝑑𝑙</m:t>
                          </m:r>
                        </m:e>
                      </m:d>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75</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where </a:t>
                </a:r>
                <a:endParaRPr lang="en-US" sz="2400" dirty="0">
                  <a:effectLst/>
                  <a:latin typeface="Calibri"/>
                  <a:ea typeface="Calibri"/>
                  <a:cs typeface="Arial"/>
                </a:endParaRPr>
              </a:p>
              <a:p>
                <a:pPr algn="just" rtl="0">
                  <a:lnSpc>
                    <a:spcPct val="150000"/>
                  </a:lnSpc>
                </a:pPr>
                <a:r>
                  <a:rPr lang="en-US" sz="2800" dirty="0">
                    <a:effectLst/>
                    <a:latin typeface="Times New Roman"/>
                    <a:ea typeface="Calibri"/>
                    <a:cs typeface="Arial"/>
                  </a:rPr>
                  <a:t>S is the cross-sectional area of the gap, </a:t>
                </a:r>
                <a:endParaRPr lang="en-US" sz="2400" dirty="0">
                  <a:effectLst/>
                  <a:latin typeface="Calibri"/>
                  <a:ea typeface="Calibri"/>
                  <a:cs typeface="Arial"/>
                </a:endParaRPr>
              </a:p>
              <a:p>
                <a:pPr algn="just" rtl="0">
                  <a:lnSpc>
                    <a:spcPct val="150000"/>
                  </a:lnSpc>
                </a:pPr>
                <a:r>
                  <a:rPr lang="en-US" sz="2800" dirty="0">
                    <a:effectLst/>
                    <a:latin typeface="Times New Roman"/>
                    <a:ea typeface="Calibri"/>
                    <a:cs typeface="Arial"/>
                  </a:rPr>
                  <a:t>the factor 2 accounts for the two air gaps, and </a:t>
                </a:r>
                <a:endParaRPr lang="en-US" sz="2400" dirty="0">
                  <a:effectLst/>
                  <a:latin typeface="Calibri"/>
                  <a:ea typeface="Calibri"/>
                  <a:cs typeface="Arial"/>
                </a:endParaRPr>
              </a:p>
              <a:p>
                <a:pPr algn="just" rtl="0">
                  <a:lnSpc>
                    <a:spcPct val="150000"/>
                  </a:lnSpc>
                </a:pPr>
                <a:r>
                  <a:rPr lang="en-US" sz="2800" dirty="0">
                    <a:effectLst/>
                    <a:latin typeface="Times New Roman"/>
                    <a:ea typeface="Calibri"/>
                    <a:cs typeface="Arial"/>
                  </a:rPr>
                  <a:t>the negative sign indicates that the force acts to reduce the air gap (or that the force is attractive). Thus</a:t>
                </a:r>
                <a:endParaRPr lang="en-US" sz="2400" dirty="0">
                  <a:effectLst/>
                  <a:latin typeface="Calibri"/>
                  <a:ea typeface="Calibri"/>
                  <a:cs typeface="Arial"/>
                </a:endParaRPr>
              </a:p>
              <a:p>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spTree>
    <p:extLst>
      <p:ext uri="{BB962C8B-B14F-4D97-AF65-F5344CB8AC3E}">
        <p14:creationId xmlns:p14="http://schemas.microsoft.com/office/powerpoint/2010/main" val="404870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3400" i="1" smtClean="0">
                          <a:latin typeface="Cambria Math"/>
                          <a:ea typeface="Calibri"/>
                          <a:cs typeface="Times New Roman"/>
                        </a:rPr>
                        <m:t>𝐹</m:t>
                      </m:r>
                      <m:r>
                        <a:rPr lang="en-US" sz="3400" i="1" smtClean="0">
                          <a:latin typeface="Cambria Math"/>
                          <a:ea typeface="Calibri"/>
                          <a:cs typeface="Times New Roman"/>
                        </a:rPr>
                        <m:t>=−</m:t>
                      </m:r>
                      <m:r>
                        <a:rPr lang="en-US" sz="3400" i="1" smtClean="0">
                          <a:latin typeface="Cambria Math"/>
                          <a:ea typeface="Calibri"/>
                          <a:cs typeface="Times New Roman"/>
                        </a:rPr>
                        <m:t>2</m:t>
                      </m:r>
                      <m:d>
                        <m:dPr>
                          <m:begChr m:val="["/>
                          <m:endChr m:val="]"/>
                          <m:ctrlPr>
                            <a:rPr lang="en-US" sz="3400" i="1">
                              <a:effectLst/>
                              <a:latin typeface="Cambria Math"/>
                              <a:ea typeface="Calibri"/>
                              <a:cs typeface="Times New Roman"/>
                            </a:rPr>
                          </m:ctrlPr>
                        </m:dPr>
                        <m:e>
                          <m:f>
                            <m:fPr>
                              <m:ctrlPr>
                                <a:rPr lang="en-US" sz="3400" i="1">
                                  <a:effectLst/>
                                  <a:latin typeface="Cambria Math"/>
                                  <a:ea typeface="Calibri"/>
                                  <a:cs typeface="Times New Roman"/>
                                </a:rPr>
                              </m:ctrlPr>
                            </m:fPr>
                            <m:num>
                              <m:sSup>
                                <m:sSupPr>
                                  <m:ctrlPr>
                                    <a:rPr lang="en-US" sz="3400" i="1">
                                      <a:effectLst/>
                                      <a:latin typeface="Cambria Math"/>
                                      <a:ea typeface="Calibri"/>
                                      <a:cs typeface="Times New Roman"/>
                                    </a:rPr>
                                  </m:ctrlPr>
                                </m:sSupPr>
                                <m:e>
                                  <m:r>
                                    <a:rPr lang="en-US" sz="3400" i="1">
                                      <a:effectLst/>
                                      <a:latin typeface="Cambria Math"/>
                                      <a:ea typeface="Calibri"/>
                                      <a:cs typeface="Times New Roman"/>
                                    </a:rPr>
                                    <m:t>𝐵</m:t>
                                  </m:r>
                                </m:e>
                                <m:sup>
                                  <m:r>
                                    <a:rPr lang="en-US" sz="3400" i="1">
                                      <a:effectLst/>
                                      <a:latin typeface="Cambria Math"/>
                                      <a:ea typeface="Calibri"/>
                                      <a:cs typeface="Times New Roman"/>
                                    </a:rPr>
                                    <m:t>2</m:t>
                                  </m:r>
                                </m:sup>
                              </m:sSup>
                              <m:r>
                                <m:rPr>
                                  <m:sty m:val="p"/>
                                </m:rPr>
                                <a:rPr lang="en-US" sz="3400">
                                  <a:effectLst/>
                                  <a:latin typeface="Cambria Math"/>
                                  <a:ea typeface="Calibri"/>
                                  <a:cs typeface="Times New Roman"/>
                                </a:rPr>
                                <m:t>S</m:t>
                              </m:r>
                            </m:num>
                            <m:den>
                              <m:r>
                                <a:rPr lang="en-US" sz="3400" i="1">
                                  <a:effectLst/>
                                  <a:latin typeface="Cambria Math"/>
                                  <a:ea typeface="Calibri"/>
                                  <a:cs typeface="Times New Roman"/>
                                </a:rPr>
                                <m:t>2</m:t>
                              </m:r>
                              <m:sSub>
                                <m:sSubPr>
                                  <m:ctrlPr>
                                    <a:rPr lang="en-US" sz="3400" i="1">
                                      <a:effectLst/>
                                      <a:latin typeface="Cambria Math"/>
                                      <a:ea typeface="Calibri"/>
                                      <a:cs typeface="Times New Roman"/>
                                    </a:rPr>
                                  </m:ctrlPr>
                                </m:sSubPr>
                                <m:e>
                                  <m:r>
                                    <a:rPr lang="en-US" sz="3400" i="1">
                                      <a:effectLst/>
                                      <a:latin typeface="Cambria Math"/>
                                      <a:ea typeface="Calibri"/>
                                      <a:cs typeface="Times New Roman"/>
                                    </a:rPr>
                                    <m:t>µ</m:t>
                                  </m:r>
                                </m:e>
                                <m:sub>
                                  <m:r>
                                    <m:rPr>
                                      <m:sty m:val="p"/>
                                    </m:rPr>
                                    <a:rPr lang="en-US" sz="3400">
                                      <a:effectLst/>
                                      <a:latin typeface="Cambria Math"/>
                                      <a:ea typeface="Calibri"/>
                                      <a:cs typeface="Times New Roman"/>
                                    </a:rPr>
                                    <m:t>o</m:t>
                                  </m:r>
                                </m:sub>
                              </m:sSub>
                            </m:den>
                          </m:f>
                        </m:e>
                      </m:d>
                      <m:r>
                        <a:rPr lang="en-US" sz="3400">
                          <a:effectLst/>
                          <a:latin typeface="Cambria Math"/>
                          <a:ea typeface="Calibri"/>
                          <a:cs typeface="Times New Roman"/>
                        </a:rPr>
                        <m:t> </m:t>
                      </m:r>
                      <m:r>
                        <a:rPr lang="en-US" sz="3400" b="0" i="0" smtClean="0">
                          <a:effectLst/>
                          <a:latin typeface="Cambria Math"/>
                          <a:ea typeface="Calibri"/>
                          <a:cs typeface="Times New Roman"/>
                        </a:rPr>
                        <m:t>            </m:t>
                      </m:r>
                      <m:r>
                        <a:rPr lang="en-US" sz="3400">
                          <a:effectLst/>
                          <a:latin typeface="Cambria Math"/>
                          <a:ea typeface="Calibri"/>
                          <a:cs typeface="Times New Roman"/>
                        </a:rPr>
                        <m:t>(</m:t>
                      </m:r>
                      <m:r>
                        <a:rPr lang="en-US" sz="3400">
                          <a:effectLst/>
                          <a:latin typeface="Cambria Math"/>
                          <a:ea typeface="Calibri"/>
                          <a:cs typeface="Times New Roman"/>
                        </a:rPr>
                        <m:t>8</m:t>
                      </m:r>
                      <m:r>
                        <a:rPr lang="en-US" sz="3400">
                          <a:effectLst/>
                          <a:latin typeface="Cambria Math"/>
                          <a:ea typeface="Calibri"/>
                          <a:cs typeface="Times New Roman"/>
                        </a:rPr>
                        <m:t>.</m:t>
                      </m:r>
                      <m:r>
                        <a:rPr lang="en-US" sz="3400">
                          <a:effectLst/>
                          <a:latin typeface="Cambria Math"/>
                          <a:ea typeface="Calibri"/>
                          <a:cs typeface="Times New Roman"/>
                        </a:rPr>
                        <m:t>76</m:t>
                      </m:r>
                      <m:r>
                        <a:rPr lang="en-US" sz="3400">
                          <a:effectLst/>
                          <a:latin typeface="Cambria Math"/>
                          <a:ea typeface="Calibri"/>
                          <a:cs typeface="Times New Roman"/>
                        </a:rPr>
                        <m:t>)</m:t>
                      </m:r>
                    </m:oMath>
                  </m:oMathPara>
                </a14:m>
                <a:endParaRPr lang="en-US" sz="3400" dirty="0">
                  <a:effectLst/>
                  <a:latin typeface="Calibri"/>
                  <a:ea typeface="Calibri"/>
                  <a:cs typeface="Arial"/>
                </a:endParaRPr>
              </a:p>
              <a:p>
                <a:pPr marL="0" indent="0" algn="just" rtl="0">
                  <a:lnSpc>
                    <a:spcPct val="150000"/>
                  </a:lnSpc>
                  <a:spcAft>
                    <a:spcPts val="0"/>
                  </a:spcAft>
                  <a:buNone/>
                </a:pPr>
                <a:r>
                  <a:rPr lang="en-US" sz="3400" dirty="0">
                    <a:effectLst/>
                    <a:latin typeface="Times New Roman"/>
                    <a:ea typeface="Calibri"/>
                    <a:cs typeface="Arial"/>
                  </a:rPr>
                  <a:t>The tractive force across a single gap can be obtained from eq. (8.75) as</a:t>
                </a:r>
                <a:endParaRPr lang="en-US" sz="3400" dirty="0">
                  <a:effectLst/>
                  <a:latin typeface="Calibri"/>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3400" i="1">
                          <a:effectLst/>
                          <a:latin typeface="Cambria Math"/>
                          <a:ea typeface="Calibri"/>
                          <a:cs typeface="Times New Roman"/>
                        </a:rPr>
                        <m:t>𝐹</m:t>
                      </m:r>
                      <m:r>
                        <a:rPr lang="en-US" sz="3400" i="1">
                          <a:effectLst/>
                          <a:latin typeface="Cambria Math"/>
                          <a:ea typeface="Calibri"/>
                          <a:cs typeface="Times New Roman"/>
                        </a:rPr>
                        <m:t>=− </m:t>
                      </m:r>
                      <m:f>
                        <m:fPr>
                          <m:ctrlPr>
                            <a:rPr lang="en-US" sz="3400" i="1">
                              <a:effectLst/>
                              <a:latin typeface="Cambria Math"/>
                              <a:ea typeface="Calibri"/>
                              <a:cs typeface="Times New Roman"/>
                            </a:rPr>
                          </m:ctrlPr>
                        </m:fPr>
                        <m:num>
                          <m:sSup>
                            <m:sSupPr>
                              <m:ctrlPr>
                                <a:rPr lang="en-US" sz="3400" i="1">
                                  <a:effectLst/>
                                  <a:latin typeface="Cambria Math"/>
                                  <a:ea typeface="Calibri"/>
                                  <a:cs typeface="Times New Roman"/>
                                </a:rPr>
                              </m:ctrlPr>
                            </m:sSupPr>
                            <m:e>
                              <m:r>
                                <a:rPr lang="en-US" sz="3400" i="1">
                                  <a:effectLst/>
                                  <a:latin typeface="Cambria Math"/>
                                  <a:ea typeface="Calibri"/>
                                  <a:cs typeface="Times New Roman"/>
                                </a:rPr>
                                <m:t>𝐵</m:t>
                              </m:r>
                            </m:e>
                            <m:sup>
                              <m:r>
                                <a:rPr lang="en-US" sz="3400" i="1">
                                  <a:effectLst/>
                                  <a:latin typeface="Cambria Math"/>
                                  <a:ea typeface="Calibri"/>
                                  <a:cs typeface="Times New Roman"/>
                                </a:rPr>
                                <m:t>2</m:t>
                              </m:r>
                            </m:sup>
                          </m:sSup>
                          <m:r>
                            <m:rPr>
                              <m:sty m:val="p"/>
                            </m:rPr>
                            <a:rPr lang="en-US" sz="3400">
                              <a:effectLst/>
                              <a:latin typeface="Cambria Math"/>
                              <a:ea typeface="Calibri"/>
                              <a:cs typeface="Times New Roman"/>
                            </a:rPr>
                            <m:t>S</m:t>
                          </m:r>
                        </m:num>
                        <m:den>
                          <m:r>
                            <a:rPr lang="en-US" sz="3400" i="1">
                              <a:effectLst/>
                              <a:latin typeface="Cambria Math"/>
                              <a:ea typeface="Calibri"/>
                              <a:cs typeface="Times New Roman"/>
                            </a:rPr>
                            <m:t>2</m:t>
                          </m:r>
                          <m:sSub>
                            <m:sSubPr>
                              <m:ctrlPr>
                                <a:rPr lang="en-US" sz="3400" i="1">
                                  <a:effectLst/>
                                  <a:latin typeface="Cambria Math"/>
                                  <a:ea typeface="Calibri"/>
                                  <a:cs typeface="Times New Roman"/>
                                </a:rPr>
                              </m:ctrlPr>
                            </m:sSubPr>
                            <m:e>
                              <m:r>
                                <a:rPr lang="en-US" sz="3400" i="1">
                                  <a:effectLst/>
                                  <a:latin typeface="Cambria Math"/>
                                  <a:ea typeface="Calibri"/>
                                  <a:cs typeface="Times New Roman"/>
                                </a:rPr>
                                <m:t>µ</m:t>
                              </m:r>
                            </m:e>
                            <m:sub>
                              <m:r>
                                <m:rPr>
                                  <m:sty m:val="p"/>
                                </m:rPr>
                                <a:rPr lang="en-US" sz="3400">
                                  <a:effectLst/>
                                  <a:latin typeface="Cambria Math"/>
                                  <a:ea typeface="Calibri"/>
                                  <a:cs typeface="Times New Roman"/>
                                </a:rPr>
                                <m:t>o</m:t>
                              </m:r>
                            </m:sub>
                          </m:sSub>
                        </m:den>
                      </m:f>
                      <m:r>
                        <a:rPr lang="en-US" sz="3400">
                          <a:effectLst/>
                          <a:latin typeface="Cambria Math"/>
                          <a:ea typeface="Calibri"/>
                          <a:cs typeface="Times New Roman"/>
                        </a:rPr>
                        <m:t> </m:t>
                      </m:r>
                      <m:r>
                        <a:rPr lang="en-US" sz="3400" b="0" i="0" smtClean="0">
                          <a:effectLst/>
                          <a:latin typeface="Cambria Math"/>
                          <a:ea typeface="Calibri"/>
                          <a:cs typeface="Times New Roman"/>
                        </a:rPr>
                        <m:t>          </m:t>
                      </m:r>
                      <m:r>
                        <a:rPr lang="en-US" sz="3400">
                          <a:effectLst/>
                          <a:latin typeface="Cambria Math"/>
                          <a:ea typeface="Calibri"/>
                          <a:cs typeface="Times New Roman"/>
                        </a:rPr>
                        <m:t>(</m:t>
                      </m:r>
                      <m:r>
                        <a:rPr lang="en-US" sz="3400">
                          <a:effectLst/>
                          <a:latin typeface="Cambria Math"/>
                          <a:ea typeface="Calibri"/>
                          <a:cs typeface="Times New Roman"/>
                        </a:rPr>
                        <m:t>8</m:t>
                      </m:r>
                      <m:r>
                        <a:rPr lang="en-US" sz="3400">
                          <a:effectLst/>
                          <a:latin typeface="Cambria Math"/>
                          <a:ea typeface="Calibri"/>
                          <a:cs typeface="Times New Roman"/>
                        </a:rPr>
                        <m:t>.</m:t>
                      </m:r>
                      <m:r>
                        <a:rPr lang="en-US" sz="3400">
                          <a:effectLst/>
                          <a:latin typeface="Cambria Math"/>
                          <a:ea typeface="Calibri"/>
                          <a:cs typeface="Times New Roman"/>
                        </a:rPr>
                        <m:t>77</m:t>
                      </m:r>
                      <m:r>
                        <a:rPr lang="en-US" sz="3400">
                          <a:effectLst/>
                          <a:latin typeface="Cambria Math"/>
                          <a:ea typeface="Calibri"/>
                          <a:cs typeface="Times New Roman"/>
                        </a:rPr>
                        <m:t>)</m:t>
                      </m:r>
                    </m:oMath>
                  </m:oMathPara>
                </a14:m>
                <a:endParaRPr lang="en-US" sz="3400" dirty="0">
                  <a:effectLst/>
                  <a:latin typeface="Calibri"/>
                  <a:ea typeface="Calibri"/>
                  <a:cs typeface="Arial"/>
                </a:endParaRPr>
              </a:p>
              <a:p>
                <a:pPr marL="0" indent="0" algn="just" rtl="0">
                  <a:lnSpc>
                    <a:spcPct val="150000"/>
                  </a:lnSpc>
                  <a:spcAft>
                    <a:spcPts val="0"/>
                  </a:spcAft>
                  <a:buNone/>
                </a:pPr>
                <a:r>
                  <a:rPr lang="en-US" sz="3400" dirty="0">
                    <a:effectLst/>
                    <a:latin typeface="Times New Roman"/>
                    <a:ea typeface="Calibri"/>
                    <a:cs typeface="Arial"/>
                  </a:rPr>
                  <a:t>Equation (8.77) can be used to calculate the forces in many types of devices including relays, rotating machines, and magnetic levitation.</a:t>
                </a:r>
                <a:endParaRPr lang="en-US" sz="3400" dirty="0">
                  <a:effectLst/>
                  <a:latin typeface="Calibri"/>
                  <a:ea typeface="Calibri"/>
                  <a:cs typeface="Arial"/>
                </a:endParaRPr>
              </a:p>
              <a:p>
                <a:pPr marL="0" indent="0" algn="just" rtl="0">
                  <a:lnSpc>
                    <a:spcPct val="150000"/>
                  </a:lnSpc>
                  <a:spcBef>
                    <a:spcPts val="1200"/>
                  </a:spcBef>
                  <a:spcAft>
                    <a:spcPts val="0"/>
                  </a:spcAft>
                  <a:buNone/>
                </a:pPr>
                <a:r>
                  <a:rPr lang="en-US" sz="3400" dirty="0">
                    <a:effectLst/>
                    <a:latin typeface="Times New Roman"/>
                    <a:ea typeface="Calibri"/>
                    <a:cs typeface="Arial"/>
                  </a:rPr>
                  <a:t>The tractive pressure (in </a:t>
                </a:r>
                <a14:m>
                  <m:oMath xmlns:m="http://schemas.openxmlformats.org/officeDocument/2006/math">
                    <m:r>
                      <a:rPr lang="en-US" sz="3400" i="1">
                        <a:effectLst/>
                        <a:latin typeface="Cambria Math"/>
                        <a:ea typeface="Calibri"/>
                        <a:cs typeface="Times New Roman"/>
                      </a:rPr>
                      <m:t>𝑁</m:t>
                    </m:r>
                    <m:r>
                      <a:rPr lang="en-US" sz="3400" i="1">
                        <a:effectLst/>
                        <a:latin typeface="Cambria Math"/>
                        <a:ea typeface="Calibri"/>
                        <a:cs typeface="Times New Roman"/>
                      </a:rPr>
                      <m:t>/</m:t>
                    </m:r>
                    <m:sSup>
                      <m:sSupPr>
                        <m:ctrlPr>
                          <a:rPr lang="en-US" sz="3400" i="1">
                            <a:effectLst/>
                            <a:latin typeface="Cambria Math"/>
                            <a:ea typeface="Calibri"/>
                            <a:cs typeface="Times New Roman"/>
                          </a:rPr>
                        </m:ctrlPr>
                      </m:sSupPr>
                      <m:e>
                        <m:r>
                          <a:rPr lang="en-US" sz="3400" i="1">
                            <a:effectLst/>
                            <a:latin typeface="Cambria Math"/>
                            <a:ea typeface="Calibri"/>
                            <a:cs typeface="Times New Roman"/>
                          </a:rPr>
                          <m:t>𝑚</m:t>
                        </m:r>
                      </m:e>
                      <m:sup>
                        <m:r>
                          <a:rPr lang="en-US" sz="3400" i="1">
                            <a:effectLst/>
                            <a:latin typeface="Cambria Math"/>
                            <a:ea typeface="Calibri"/>
                            <a:cs typeface="Times New Roman"/>
                          </a:rPr>
                          <m:t>2</m:t>
                        </m:r>
                      </m:sup>
                    </m:sSup>
                  </m:oMath>
                </a14:m>
                <a:r>
                  <a:rPr lang="en-US" sz="3400" dirty="0">
                    <a:effectLst/>
                    <a:latin typeface="Times New Roman"/>
                    <a:ea typeface="Calibri"/>
                    <a:cs typeface="Arial"/>
                  </a:rPr>
                  <a:t>) in a magnetized surface is</a:t>
                </a:r>
                <a:endParaRPr lang="en-US" sz="3400" dirty="0">
                  <a:effectLst/>
                  <a:latin typeface="Calibri"/>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sz="3400" i="1">
                          <a:effectLst/>
                          <a:latin typeface="Cambria Math"/>
                          <a:ea typeface="Calibri"/>
                          <a:cs typeface="Times New Roman"/>
                        </a:rPr>
                        <m:t>𝑃</m:t>
                      </m:r>
                      <m:r>
                        <a:rPr lang="en-US" sz="3400" i="1">
                          <a:effectLst/>
                          <a:latin typeface="Cambria Math"/>
                          <a:ea typeface="Calibri"/>
                          <a:cs typeface="Times New Roman"/>
                        </a:rPr>
                        <m:t>=</m:t>
                      </m:r>
                      <m:f>
                        <m:fPr>
                          <m:ctrlPr>
                            <a:rPr lang="en-US" sz="3400" i="1">
                              <a:effectLst/>
                              <a:latin typeface="Cambria Math"/>
                              <a:ea typeface="Calibri"/>
                              <a:cs typeface="Times New Roman"/>
                            </a:rPr>
                          </m:ctrlPr>
                        </m:fPr>
                        <m:num>
                          <m:r>
                            <a:rPr lang="en-US" sz="3400" i="1">
                              <a:effectLst/>
                              <a:latin typeface="Cambria Math"/>
                              <a:ea typeface="Calibri"/>
                              <a:cs typeface="Times New Roman"/>
                            </a:rPr>
                            <m:t>𝐹</m:t>
                          </m:r>
                        </m:num>
                        <m:den>
                          <m:r>
                            <a:rPr lang="en-US" sz="3400" i="1">
                              <a:effectLst/>
                              <a:latin typeface="Cambria Math"/>
                              <a:ea typeface="Calibri"/>
                              <a:cs typeface="Times New Roman"/>
                            </a:rPr>
                            <m:t>𝑆</m:t>
                          </m:r>
                        </m:den>
                      </m:f>
                      <m:r>
                        <a:rPr lang="en-US" sz="3400" i="1">
                          <a:effectLst/>
                          <a:latin typeface="Cambria Math"/>
                          <a:ea typeface="Calibri"/>
                          <a:cs typeface="Times New Roman"/>
                        </a:rPr>
                        <m:t>=</m:t>
                      </m:r>
                      <m:f>
                        <m:fPr>
                          <m:ctrlPr>
                            <a:rPr lang="en-US" sz="3400" i="1">
                              <a:effectLst/>
                              <a:latin typeface="Cambria Math"/>
                              <a:ea typeface="Calibri"/>
                              <a:cs typeface="Times New Roman"/>
                            </a:rPr>
                          </m:ctrlPr>
                        </m:fPr>
                        <m:num>
                          <m:sSup>
                            <m:sSupPr>
                              <m:ctrlPr>
                                <a:rPr lang="en-US" sz="3400" i="1">
                                  <a:effectLst/>
                                  <a:latin typeface="Cambria Math"/>
                                  <a:ea typeface="Calibri"/>
                                  <a:cs typeface="Times New Roman"/>
                                </a:rPr>
                              </m:ctrlPr>
                            </m:sSupPr>
                            <m:e>
                              <m:r>
                                <a:rPr lang="en-US" sz="3400" i="1">
                                  <a:effectLst/>
                                  <a:latin typeface="Cambria Math"/>
                                  <a:ea typeface="Calibri"/>
                                  <a:cs typeface="Times New Roman"/>
                                </a:rPr>
                                <m:t>𝐵</m:t>
                              </m:r>
                            </m:e>
                            <m:sup>
                              <m:r>
                                <a:rPr lang="en-US" sz="3400" i="1">
                                  <a:effectLst/>
                                  <a:latin typeface="Cambria Math"/>
                                  <a:ea typeface="Calibri"/>
                                  <a:cs typeface="Times New Roman"/>
                                </a:rPr>
                                <m:t>2</m:t>
                              </m:r>
                            </m:sup>
                          </m:sSup>
                        </m:num>
                        <m:den>
                          <m:r>
                            <a:rPr lang="en-US" sz="3400" i="1">
                              <a:effectLst/>
                              <a:latin typeface="Cambria Math"/>
                              <a:ea typeface="Calibri"/>
                              <a:cs typeface="Times New Roman"/>
                            </a:rPr>
                            <m:t>2</m:t>
                          </m:r>
                          <m:sSub>
                            <m:sSubPr>
                              <m:ctrlPr>
                                <a:rPr lang="en-US" sz="3400" i="1">
                                  <a:effectLst/>
                                  <a:latin typeface="Cambria Math"/>
                                  <a:ea typeface="Calibri"/>
                                  <a:cs typeface="Times New Roman"/>
                                </a:rPr>
                              </m:ctrlPr>
                            </m:sSubPr>
                            <m:e>
                              <m:r>
                                <a:rPr lang="en-US" sz="3400" i="1">
                                  <a:effectLst/>
                                  <a:latin typeface="Cambria Math"/>
                                  <a:ea typeface="Calibri"/>
                                  <a:cs typeface="Times New Roman"/>
                                </a:rPr>
                                <m:t>µ</m:t>
                              </m:r>
                            </m:e>
                            <m:sub>
                              <m:r>
                                <m:rPr>
                                  <m:sty m:val="p"/>
                                </m:rPr>
                                <a:rPr lang="en-US" sz="3400">
                                  <a:effectLst/>
                                  <a:latin typeface="Cambria Math"/>
                                  <a:ea typeface="Calibri"/>
                                  <a:cs typeface="Times New Roman"/>
                                </a:rPr>
                                <m:t>o</m:t>
                              </m:r>
                            </m:sub>
                          </m:sSub>
                        </m:den>
                      </m:f>
                      <m:r>
                        <a:rPr lang="en-US" sz="3400" i="1">
                          <a:effectLst/>
                          <a:latin typeface="Cambria Math"/>
                          <a:ea typeface="Calibri"/>
                          <a:cs typeface="Times New Roman"/>
                        </a:rPr>
                        <m:t>=</m:t>
                      </m:r>
                      <m:f>
                        <m:fPr>
                          <m:ctrlPr>
                            <a:rPr lang="en-US" sz="3400" i="1">
                              <a:effectLst/>
                              <a:latin typeface="Cambria Math"/>
                              <a:ea typeface="Calibri"/>
                              <a:cs typeface="Times New Roman"/>
                            </a:rPr>
                          </m:ctrlPr>
                        </m:fPr>
                        <m:num>
                          <m:r>
                            <a:rPr lang="en-US" sz="3400" i="1">
                              <a:effectLst/>
                              <a:latin typeface="Cambria Math"/>
                              <a:ea typeface="Calibri"/>
                              <a:cs typeface="Times New Roman"/>
                            </a:rPr>
                            <m:t>1</m:t>
                          </m:r>
                        </m:num>
                        <m:den>
                          <m:r>
                            <a:rPr lang="en-US" sz="3400" i="1">
                              <a:effectLst/>
                              <a:latin typeface="Cambria Math"/>
                              <a:ea typeface="Calibri"/>
                              <a:cs typeface="Times New Roman"/>
                            </a:rPr>
                            <m:t>2</m:t>
                          </m:r>
                        </m:den>
                      </m:f>
                      <m:r>
                        <a:rPr lang="en-US" sz="3400" i="1">
                          <a:effectLst/>
                          <a:latin typeface="Cambria Math"/>
                          <a:ea typeface="Calibri"/>
                          <a:cs typeface="Times New Roman"/>
                        </a:rPr>
                        <m:t> </m:t>
                      </m:r>
                      <m:r>
                        <a:rPr lang="en-US" sz="3400" i="1">
                          <a:effectLst/>
                          <a:latin typeface="Cambria Math"/>
                          <a:ea typeface="Calibri"/>
                          <a:cs typeface="Times New Roman"/>
                        </a:rPr>
                        <m:t>𝐵𝐻</m:t>
                      </m:r>
                      <m:r>
                        <a:rPr lang="en-US" sz="3400">
                          <a:effectLst/>
                          <a:latin typeface="Cambria Math"/>
                          <a:ea typeface="Calibri"/>
                          <a:cs typeface="Times New Roman"/>
                        </a:rPr>
                        <m:t> </m:t>
                      </m:r>
                      <m:r>
                        <a:rPr lang="en-US" sz="3400" b="0" i="0" smtClean="0">
                          <a:effectLst/>
                          <a:latin typeface="Cambria Math"/>
                          <a:ea typeface="Calibri"/>
                          <a:cs typeface="Times New Roman"/>
                        </a:rPr>
                        <m:t>                  </m:t>
                      </m:r>
                      <m:r>
                        <a:rPr lang="en-US" sz="3400">
                          <a:effectLst/>
                          <a:latin typeface="Cambria Math"/>
                          <a:ea typeface="Calibri"/>
                          <a:cs typeface="Times New Roman"/>
                        </a:rPr>
                        <m:t>(</m:t>
                      </m:r>
                      <m:r>
                        <a:rPr lang="en-US" sz="3400">
                          <a:effectLst/>
                          <a:latin typeface="Cambria Math"/>
                          <a:ea typeface="Calibri"/>
                          <a:cs typeface="Times New Roman"/>
                        </a:rPr>
                        <m:t>8</m:t>
                      </m:r>
                      <m:r>
                        <a:rPr lang="en-US" sz="3400">
                          <a:effectLst/>
                          <a:latin typeface="Cambria Math"/>
                          <a:ea typeface="Calibri"/>
                          <a:cs typeface="Times New Roman"/>
                        </a:rPr>
                        <m:t>.</m:t>
                      </m:r>
                      <m:r>
                        <a:rPr lang="en-US" sz="3400">
                          <a:effectLst/>
                          <a:latin typeface="Cambria Math"/>
                          <a:ea typeface="Calibri"/>
                          <a:cs typeface="Times New Roman"/>
                        </a:rPr>
                        <m:t>78</m:t>
                      </m:r>
                      <m:r>
                        <a:rPr lang="en-US" sz="3400">
                          <a:effectLst/>
                          <a:latin typeface="Cambria Math"/>
                          <a:ea typeface="Calibri"/>
                          <a:cs typeface="Times New Roman"/>
                        </a:rPr>
                        <m:t>)</m:t>
                      </m:r>
                    </m:oMath>
                  </m:oMathPara>
                </a14:m>
                <a:endParaRPr lang="en-US" sz="3400" dirty="0">
                  <a:effectLst/>
                  <a:latin typeface="Calibri"/>
                  <a:ea typeface="Calibri"/>
                  <a:cs typeface="Arial"/>
                </a:endParaRPr>
              </a:p>
              <a:p>
                <a:pPr marL="0" indent="0" algn="just" rtl="0">
                  <a:lnSpc>
                    <a:spcPct val="150000"/>
                  </a:lnSpc>
                  <a:spcAft>
                    <a:spcPts val="0"/>
                  </a:spcAft>
                  <a:buNone/>
                </a:pPr>
                <a:r>
                  <a:rPr lang="en-US" sz="3400" dirty="0">
                    <a:effectLst/>
                    <a:latin typeface="Times New Roman"/>
                    <a:ea typeface="Calibri"/>
                    <a:cs typeface="Arial"/>
                  </a:rPr>
                  <a:t>Which is the same as the energy density </a:t>
                </a:r>
                <a14:m>
                  <m:oMath xmlns:m="http://schemas.openxmlformats.org/officeDocument/2006/math">
                    <m:sSub>
                      <m:sSubPr>
                        <m:ctrlPr>
                          <a:rPr lang="en-US" sz="3400" i="1">
                            <a:effectLst/>
                            <a:latin typeface="Cambria Math"/>
                            <a:ea typeface="Calibri"/>
                            <a:cs typeface="Times New Roman"/>
                          </a:rPr>
                        </m:ctrlPr>
                      </m:sSubPr>
                      <m:e>
                        <m:r>
                          <a:rPr lang="en-US" sz="3400" i="1">
                            <a:effectLst/>
                            <a:latin typeface="Cambria Math"/>
                            <a:ea typeface="Calibri"/>
                            <a:cs typeface="Times New Roman"/>
                          </a:rPr>
                          <m:t>𝑤</m:t>
                        </m:r>
                      </m:e>
                      <m:sub>
                        <m:r>
                          <a:rPr lang="en-US" sz="3400" i="1">
                            <a:effectLst/>
                            <a:latin typeface="Cambria Math"/>
                            <a:ea typeface="Calibri"/>
                            <a:cs typeface="Times New Roman"/>
                          </a:rPr>
                          <m:t>𝑚</m:t>
                        </m:r>
                      </m:sub>
                    </m:sSub>
                  </m:oMath>
                </a14:m>
                <a:r>
                  <a:rPr lang="en-US" sz="3400" dirty="0">
                    <a:effectLst/>
                    <a:latin typeface="Times New Roman"/>
                    <a:ea typeface="Calibri"/>
                    <a:cs typeface="Arial"/>
                  </a:rPr>
                  <a:t> in the air gap.</a:t>
                </a:r>
                <a:endParaRPr lang="en-US" sz="3400" dirty="0">
                  <a:effectLst/>
                  <a:latin typeface="Calibri"/>
                  <a:ea typeface="Calibri"/>
                  <a:cs typeface="Arial"/>
                </a:endParaRPr>
              </a:p>
              <a:p>
                <a:pPr marL="0" indent="0">
                  <a:buNone/>
                </a:pPr>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000" r="-1000"/>
                </a:stretch>
              </a:blipFill>
            </p:spPr>
            <p:txBody>
              <a:bodyPr/>
              <a:lstStyle/>
              <a:p>
                <a:r>
                  <a:rPr lang="ar-IQ">
                    <a:noFill/>
                  </a:rPr>
                  <a:t> </a:t>
                </a:r>
              </a:p>
            </p:txBody>
          </p:sp>
        </mc:Fallback>
      </mc:AlternateContent>
    </p:spTree>
    <p:extLst>
      <p:ext uri="{BB962C8B-B14F-4D97-AF65-F5344CB8AC3E}">
        <p14:creationId xmlns:p14="http://schemas.microsoft.com/office/powerpoint/2010/main" val="166964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768" y="0"/>
                <a:ext cx="9138231" cy="692696"/>
              </a:xfrm>
            </p:spPr>
            <p:txBody>
              <a:bodyPr>
                <a:noAutofit/>
              </a:bodyPr>
              <a:lstStyle/>
              <a:p>
                <a:pPr lvl="0" algn="ctr" rtl="0">
                  <a:lnSpc>
                    <a:spcPct val="150000"/>
                  </a:lnSpc>
                  <a:spcBef>
                    <a:spcPct val="20000"/>
                  </a:spcBef>
                </a:pPr>
                <a:r>
                  <a:rPr lang="en-US" sz="3600" dirty="0" smtClean="0">
                    <a:solidFill>
                      <a:srgbClr val="FF0000"/>
                    </a:solidFill>
                    <a:latin typeface="Times New Roman"/>
                    <a:ea typeface="Times New Roman"/>
                    <a:cs typeface="Arial"/>
                  </a:rPr>
                  <a:t>Self-Inductance </a:t>
                </a:r>
                <a:r>
                  <a:rPr lang="en-US" sz="3600" dirty="0">
                    <a:solidFill>
                      <a:srgbClr val="FF0000"/>
                    </a:solidFill>
                    <a:latin typeface="Times New Roman"/>
                    <a:ea typeface="Times New Roman"/>
                    <a:cs typeface="Arial"/>
                  </a:rPr>
                  <a:t>of a circuit</a:t>
                </a:r>
                <a:r>
                  <a:rPr lang="en-US" sz="3600" dirty="0">
                    <a:solidFill>
                      <a:prstClr val="black"/>
                    </a:solidFill>
                    <a:latin typeface="Times New Roman"/>
                    <a:ea typeface="Times New Roman"/>
                    <a:cs typeface="Arial"/>
                  </a:rPr>
                  <a:t> (</a:t>
                </a:r>
                <a14:m>
                  <m:oMath xmlns:m="http://schemas.openxmlformats.org/officeDocument/2006/math">
                    <m:r>
                      <a:rPr lang="en-US" sz="3600" i="1">
                        <a:solidFill>
                          <a:prstClr val="black"/>
                        </a:solidFill>
                        <a:latin typeface="Cambria Math"/>
                        <a:ea typeface="Times New Roman"/>
                        <a:cs typeface="Times New Roman"/>
                      </a:rPr>
                      <m:t>𝐿</m:t>
                    </m:r>
                  </m:oMath>
                </a14:m>
                <a:r>
                  <a:rPr lang="en-US" sz="3600" dirty="0" smtClean="0">
                    <a:solidFill>
                      <a:prstClr val="black"/>
                    </a:solidFill>
                    <a:latin typeface="Times New Roman"/>
                    <a:ea typeface="Times New Roman"/>
                    <a:cs typeface="Arial"/>
                  </a:rPr>
                  <a:t>):</a:t>
                </a:r>
                <a:endParaRPr lang="ar-IQ"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768" y="0"/>
                <a:ext cx="9138231" cy="692696"/>
              </a:xfrm>
              <a:blipFill rotWithShape="1">
                <a:blip r:embed="rId2"/>
                <a:stretch>
                  <a:fillRect t="-17544" b="-2105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92696"/>
                <a:ext cx="9144000" cy="6165304"/>
              </a:xfrm>
            </p:spPr>
            <p:txBody>
              <a:bodyPr>
                <a:normAutofit fontScale="85000" lnSpcReduction="20000"/>
              </a:bodyPr>
              <a:lstStyle/>
              <a:p>
                <a:pPr marL="0" indent="0" algn="just" rtl="0">
                  <a:lnSpc>
                    <a:spcPct val="150000"/>
                  </a:lnSpc>
                  <a:buNone/>
                </a:pPr>
                <a:r>
                  <a:rPr lang="en-US" sz="2800" dirty="0" smtClean="0">
                    <a:effectLst/>
                    <a:latin typeface="Times New Roman"/>
                    <a:ea typeface="Times New Roman"/>
                    <a:cs typeface="Arial"/>
                  </a:rPr>
                  <a:t>A </a:t>
                </a:r>
                <a:r>
                  <a:rPr lang="en-US" sz="2800" dirty="0">
                    <a:effectLst/>
                    <a:latin typeface="Times New Roman"/>
                    <a:ea typeface="Times New Roman"/>
                    <a:cs typeface="Arial"/>
                  </a:rPr>
                  <a:t>circuit (or closed conducting path) carrying current </a:t>
                </a:r>
                <a14:m>
                  <m:oMath xmlns:m="http://schemas.openxmlformats.org/officeDocument/2006/math">
                    <m:r>
                      <a:rPr lang="en-US" sz="2800" i="1">
                        <a:effectLst/>
                        <a:latin typeface="Cambria Math"/>
                        <a:ea typeface="Times New Roman"/>
                        <a:cs typeface="Times New Roman"/>
                      </a:rPr>
                      <m:t>𝐼</m:t>
                    </m:r>
                  </m:oMath>
                </a14:m>
                <a:r>
                  <a:rPr lang="en-US" sz="2800" dirty="0">
                    <a:effectLst/>
                    <a:latin typeface="Times New Roman"/>
                    <a:ea typeface="Times New Roman"/>
                    <a:cs typeface="Arial"/>
                  </a:rPr>
                  <a:t> produces a magnetic field </a:t>
                </a:r>
                <a:r>
                  <a:rPr lang="en-US" sz="2800" b="1" dirty="0">
                    <a:effectLst/>
                    <a:latin typeface="Times New Roman"/>
                    <a:ea typeface="Times New Roman"/>
                    <a:cs typeface="Arial"/>
                  </a:rPr>
                  <a:t>B</a:t>
                </a:r>
                <a:r>
                  <a:rPr lang="en-US" sz="2800" dirty="0">
                    <a:effectLst/>
                    <a:latin typeface="Times New Roman"/>
                    <a:ea typeface="Times New Roman"/>
                    <a:cs typeface="Arial"/>
                  </a:rPr>
                  <a:t> which causes a flux </a:t>
                </a:r>
                <a14:m>
                  <m:oMath xmlns:m="http://schemas.openxmlformats.org/officeDocument/2006/math">
                    <m:r>
                      <a:rPr lang="en-US" sz="2800" i="1">
                        <a:effectLst/>
                        <a:latin typeface="Cambria Math"/>
                        <a:ea typeface="Times New Roman"/>
                        <a:cs typeface="Times New Roman"/>
                      </a:rPr>
                      <m:t>𝜓</m:t>
                    </m:r>
                    <m:r>
                      <a:rPr lang="en-US" sz="2800" i="1">
                        <a:effectLst/>
                        <a:latin typeface="Cambria Math"/>
                        <a:ea typeface="Times New Roman"/>
                        <a:cs typeface="Times New Roman"/>
                      </a:rPr>
                      <m:t>=</m:t>
                    </m:r>
                    <m:nary>
                      <m:naryPr>
                        <m:limLoc m:val="undOvr"/>
                        <m:subHide m:val="on"/>
                        <m:supHide m:val="on"/>
                        <m:ctrlPr>
                          <a:rPr lang="en-US" sz="2800" i="1">
                            <a:effectLst/>
                            <a:latin typeface="Cambria Math"/>
                            <a:ea typeface="Times New Roman"/>
                            <a:cs typeface="Times New Roman"/>
                          </a:rPr>
                        </m:ctrlPr>
                      </m:naryPr>
                      <m:sub/>
                      <m:sup/>
                      <m:e>
                        <m:r>
                          <a:rPr lang="en-US" sz="2800" b="1" i="1">
                            <a:effectLst/>
                            <a:latin typeface="Cambria Math"/>
                            <a:ea typeface="Times New Roman"/>
                            <a:cs typeface="Times New Roman"/>
                          </a:rPr>
                          <m:t>𝐁</m:t>
                        </m:r>
                      </m:e>
                    </m:nary>
                    <m:r>
                      <a:rPr lang="en-US" sz="2800" i="1">
                        <a:effectLst/>
                        <a:latin typeface="Cambria Math"/>
                        <a:ea typeface="Times New Roman"/>
                        <a:cs typeface="Times New Roman"/>
                      </a:rPr>
                      <m:t>.</m:t>
                    </m:r>
                    <m:r>
                      <a:rPr lang="en-US" sz="2800" i="1">
                        <a:effectLst/>
                        <a:latin typeface="Cambria Math"/>
                        <a:ea typeface="Times New Roman"/>
                        <a:cs typeface="Times New Roman"/>
                      </a:rPr>
                      <m:t>𝑑</m:t>
                    </m:r>
                    <m:r>
                      <a:rPr lang="en-US" sz="2800" b="1" i="1">
                        <a:effectLst/>
                        <a:latin typeface="Cambria Math"/>
                        <a:ea typeface="Times New Roman"/>
                        <a:cs typeface="Times New Roman"/>
                      </a:rPr>
                      <m:t>𝐒</m:t>
                    </m:r>
                  </m:oMath>
                </a14:m>
                <a:r>
                  <a:rPr lang="en-US" sz="2800" dirty="0">
                    <a:effectLst/>
                    <a:latin typeface="Times New Roman"/>
                    <a:ea typeface="Times New Roman"/>
                    <a:cs typeface="Arial"/>
                  </a:rPr>
                  <a:t> to pass through each turn of the circuit (Fig. 8.16). If the circuit has </a:t>
                </a:r>
                <a14:m>
                  <m:oMath xmlns:m="http://schemas.openxmlformats.org/officeDocument/2006/math">
                    <m:r>
                      <a:rPr lang="en-US" sz="2800" i="1">
                        <a:effectLst/>
                        <a:latin typeface="Cambria Math"/>
                        <a:ea typeface="Times New Roman"/>
                        <a:cs typeface="Times New Roman"/>
                      </a:rPr>
                      <m:t>𝑁</m:t>
                    </m:r>
                  </m:oMath>
                </a14:m>
                <a:r>
                  <a:rPr lang="en-US" sz="2800" dirty="0">
                    <a:effectLst/>
                    <a:latin typeface="Times New Roman"/>
                    <a:ea typeface="Times New Roman"/>
                    <a:cs typeface="Arial"/>
                  </a:rPr>
                  <a:t> identical turns, we define the flux linkage </a:t>
                </a:r>
                <a14:m>
                  <m:oMath xmlns:m="http://schemas.openxmlformats.org/officeDocument/2006/math">
                    <m:r>
                      <m:rPr>
                        <m:sty m:val="p"/>
                      </m:rPr>
                      <a:rPr lang="en-US" sz="2800">
                        <a:effectLst/>
                        <a:latin typeface="Cambria Math"/>
                        <a:ea typeface="Times New Roman"/>
                        <a:cs typeface="Times New Roman"/>
                      </a:rPr>
                      <m:t>λ</m:t>
                    </m:r>
                  </m:oMath>
                </a14:m>
                <a:r>
                  <a:rPr lang="en-US" sz="2800" dirty="0">
                    <a:effectLst/>
                    <a:latin typeface="Times New Roman"/>
                    <a:ea typeface="Times New Roman"/>
                    <a:cs typeface="Arial"/>
                  </a:rPr>
                  <a:t> as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m:rPr>
                          <m:sty m:val="p"/>
                        </m:rPr>
                        <a:rPr lang="en-US" sz="2800">
                          <a:effectLst/>
                          <a:latin typeface="Cambria Math"/>
                          <a:ea typeface="Times New Roman"/>
                          <a:cs typeface="Times New Roman"/>
                        </a:rPr>
                        <m:t>λ</m:t>
                      </m:r>
                      <m:r>
                        <a:rPr lang="en-US" sz="2800" i="1">
                          <a:effectLst/>
                          <a:latin typeface="Cambria Math"/>
                          <a:ea typeface="Times New Roman"/>
                          <a:cs typeface="Times New Roman"/>
                        </a:rPr>
                        <m:t>=</m:t>
                      </m:r>
                      <m:r>
                        <a:rPr lang="en-US" sz="2800" i="1">
                          <a:effectLst/>
                          <a:latin typeface="Cambria Math"/>
                          <a:ea typeface="Times New Roman"/>
                          <a:cs typeface="Times New Roman"/>
                        </a:rPr>
                        <m:t>𝑁</m:t>
                      </m:r>
                      <m:r>
                        <a:rPr lang="en-US" sz="2800" i="1">
                          <a:effectLst/>
                          <a:latin typeface="Cambria Math"/>
                          <a:ea typeface="Times New Roman"/>
                          <a:cs typeface="Times New Roman"/>
                        </a:rPr>
                        <m:t>𝜓</m:t>
                      </m:r>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53</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buNone/>
                </a:pPr>
                <a:r>
                  <a:rPr lang="en-US" sz="2800" dirty="0">
                    <a:effectLst/>
                    <a:latin typeface="Times New Roman"/>
                    <a:ea typeface="Times New Roman"/>
                    <a:cs typeface="Arial"/>
                  </a:rPr>
                  <a:t>If the medium surrounding the circuit is linear, the flux linkage </a:t>
                </a:r>
                <a14:m>
                  <m:oMath xmlns:m="http://schemas.openxmlformats.org/officeDocument/2006/math">
                    <m:r>
                      <m:rPr>
                        <m:sty m:val="p"/>
                      </m:rPr>
                      <a:rPr lang="en-US" sz="2800">
                        <a:effectLst/>
                        <a:latin typeface="Cambria Math"/>
                        <a:ea typeface="Times New Roman"/>
                        <a:cs typeface="Times New Roman"/>
                      </a:rPr>
                      <m:t>λ</m:t>
                    </m:r>
                  </m:oMath>
                </a14:m>
                <a:r>
                  <a:rPr lang="en-US" sz="2800" dirty="0">
                    <a:effectLst/>
                    <a:latin typeface="Times New Roman"/>
                    <a:ea typeface="Times New Roman"/>
                    <a:cs typeface="Arial"/>
                  </a:rPr>
                  <a:t> is proportional to the current </a:t>
                </a:r>
                <a14:m>
                  <m:oMath xmlns:m="http://schemas.openxmlformats.org/officeDocument/2006/math">
                    <m:r>
                      <a:rPr lang="en-US" sz="2800" i="1">
                        <a:effectLst/>
                        <a:latin typeface="Cambria Math"/>
                        <a:ea typeface="Times New Roman"/>
                        <a:cs typeface="Times New Roman"/>
                      </a:rPr>
                      <m:t>𝐼</m:t>
                    </m:r>
                  </m:oMath>
                </a14:m>
                <a:r>
                  <a:rPr lang="en-US" sz="2800" dirty="0">
                    <a:effectLst/>
                    <a:latin typeface="Times New Roman"/>
                    <a:ea typeface="Times New Roman"/>
                    <a:cs typeface="Arial"/>
                  </a:rPr>
                  <a:t> producing it; that is,</a:t>
                </a:r>
                <a:r>
                  <a:rPr lang="en-US" sz="2400" dirty="0" smtClean="0">
                    <a:latin typeface="Calibri"/>
                    <a:ea typeface="Times New Roman"/>
                    <a:cs typeface="Arial"/>
                  </a:rPr>
                  <a:t>                 </a:t>
                </a:r>
                <a14:m>
                  <m:oMath xmlns:m="http://schemas.openxmlformats.org/officeDocument/2006/math">
                    <m:r>
                      <m:rPr>
                        <m:sty m:val="p"/>
                      </m:rPr>
                      <a:rPr lang="en-US" sz="2800" smtClean="0">
                        <a:solidFill>
                          <a:srgbClr val="FF0000"/>
                        </a:solidFill>
                        <a:effectLst/>
                        <a:latin typeface="Cambria Math"/>
                        <a:ea typeface="Times New Roman"/>
                        <a:cs typeface="Times New Roman"/>
                      </a:rPr>
                      <m:t>λ</m:t>
                    </m:r>
                    <m:r>
                      <a:rPr lang="en-US" sz="2800" i="1">
                        <a:solidFill>
                          <a:srgbClr val="FF0000"/>
                        </a:solidFill>
                        <a:effectLst/>
                        <a:latin typeface="Cambria Math"/>
                        <a:ea typeface="Times New Roman"/>
                        <a:cs typeface="Times New Roman"/>
                      </a:rPr>
                      <m:t>∝</m:t>
                    </m:r>
                    <m:r>
                      <a:rPr lang="en-US" sz="2800" i="1">
                        <a:solidFill>
                          <a:srgbClr val="FF0000"/>
                        </a:solidFill>
                        <a:effectLst/>
                        <a:latin typeface="Cambria Math"/>
                        <a:ea typeface="Times New Roman"/>
                        <a:cs typeface="Times New Roman"/>
                      </a:rPr>
                      <m:t>𝐼</m:t>
                    </m:r>
                  </m:oMath>
                </a14:m>
                <a:r>
                  <a:rPr lang="en-US" sz="2800" dirty="0" smtClean="0">
                    <a:effectLst/>
                    <a:latin typeface="Times New Roman"/>
                    <a:ea typeface="Times New Roman"/>
                    <a:cs typeface="Arial"/>
                  </a:rPr>
                  <a:t>  or</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m:rPr>
                          <m:sty m:val="p"/>
                        </m:rPr>
                        <a:rPr lang="en-US" sz="2800">
                          <a:effectLst/>
                          <a:latin typeface="Cambria Math"/>
                          <a:ea typeface="Times New Roman"/>
                          <a:cs typeface="Times New Roman"/>
                        </a:rPr>
                        <m:t>λ</m:t>
                      </m:r>
                      <m:r>
                        <a:rPr lang="en-US" sz="2800" i="1">
                          <a:effectLst/>
                          <a:latin typeface="Cambria Math"/>
                          <a:ea typeface="Times New Roman"/>
                          <a:cs typeface="Times New Roman"/>
                        </a:rPr>
                        <m:t>=</m:t>
                      </m:r>
                      <m:r>
                        <a:rPr lang="en-US" sz="2800" i="1">
                          <a:effectLst/>
                          <a:latin typeface="Cambria Math"/>
                          <a:ea typeface="Times New Roman"/>
                          <a:cs typeface="Times New Roman"/>
                        </a:rPr>
                        <m:t>𝐿</m:t>
                      </m:r>
                      <m:r>
                        <a:rPr lang="en-US" sz="2800" i="1">
                          <a:effectLst/>
                          <a:latin typeface="Cambria Math"/>
                          <a:ea typeface="Times New Roman"/>
                          <a:cs typeface="Times New Roman"/>
                        </a:rPr>
                        <m:t> </m:t>
                      </m:r>
                      <m:r>
                        <a:rPr lang="en-US" sz="2800" i="1">
                          <a:effectLst/>
                          <a:latin typeface="Cambria Math"/>
                          <a:ea typeface="Times New Roman"/>
                          <a:cs typeface="Times New Roman"/>
                        </a:rPr>
                        <m:t>𝐼</m:t>
                      </m:r>
                      <m:r>
                        <a:rPr lang="en-US" sz="2800" i="1">
                          <a:effectLst/>
                          <a:latin typeface="Cambria Math"/>
                          <a:ea typeface="Times New Roman"/>
                          <a:cs typeface="Times New Roman"/>
                        </a:rPr>
                        <m:t> </m:t>
                      </m:r>
                      <m:r>
                        <a:rPr lang="en-US" sz="2800" b="0" i="0" smtClean="0">
                          <a:effectLst/>
                          <a:latin typeface="Cambria Math"/>
                          <a:ea typeface="Times New Roman"/>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54</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lvl="0" indent="0" algn="just" rtl="0">
                  <a:lnSpc>
                    <a:spcPct val="150000"/>
                  </a:lnSpc>
                  <a:spcAft>
                    <a:spcPts val="0"/>
                  </a:spcAft>
                  <a:buNone/>
                </a:pPr>
                <a14:m>
                  <m:oMath xmlns:m="http://schemas.openxmlformats.org/officeDocument/2006/math">
                    <m:r>
                      <a:rPr lang="en-US" sz="2800" i="1">
                        <a:effectLst/>
                        <a:latin typeface="Cambria Math"/>
                        <a:ea typeface="Times New Roman"/>
                        <a:cs typeface="Times New Roman"/>
                      </a:rPr>
                      <m:t>𝐿</m:t>
                    </m:r>
                  </m:oMath>
                </a14:m>
                <a:r>
                  <a:rPr lang="en-US" sz="2800" dirty="0">
                    <a:effectLst/>
                    <a:latin typeface="Times New Roman"/>
                    <a:ea typeface="Times New Roman"/>
                    <a:cs typeface="Arial"/>
                  </a:rPr>
                  <a:t> is a constant of proportionality called the inductance of the </a:t>
                </a:r>
                <a:r>
                  <a:rPr lang="en-US" sz="2800" dirty="0" smtClean="0">
                    <a:effectLst/>
                    <a:latin typeface="Times New Roman"/>
                    <a:ea typeface="Times New Roman"/>
                    <a:cs typeface="Arial"/>
                  </a:rPr>
                  <a:t>circuit in henry </a:t>
                </a:r>
                <a:r>
                  <a:rPr lang="en-US" sz="2800" dirty="0">
                    <a:effectLst/>
                    <a:latin typeface="Times New Roman"/>
                    <a:ea typeface="Times New Roman"/>
                    <a:cs typeface="Arial"/>
                  </a:rPr>
                  <a:t>(</a:t>
                </a:r>
                <a14:m>
                  <m:oMath xmlns:m="http://schemas.openxmlformats.org/officeDocument/2006/math">
                    <m:r>
                      <m:rPr>
                        <m:sty m:val="p"/>
                      </m:rPr>
                      <a:rPr lang="en-US" sz="2800">
                        <a:effectLst/>
                        <a:latin typeface="Cambria Math"/>
                        <a:ea typeface="Times New Roman"/>
                        <a:cs typeface="Times New Roman"/>
                      </a:rPr>
                      <m:t>H</m:t>
                    </m:r>
                  </m:oMath>
                </a14:m>
                <a:r>
                  <a:rPr lang="en-US" sz="2800" dirty="0">
                    <a:effectLst/>
                    <a:latin typeface="Times New Roman"/>
                    <a:ea typeface="Times New Roman"/>
                    <a:cs typeface="Arial"/>
                  </a:rPr>
                  <a:t>) which is the same as </a:t>
                </a:r>
                <a:r>
                  <a:rPr lang="en-US" sz="2800" dirty="0" smtClean="0">
                    <a:effectLst/>
                    <a:latin typeface="Times New Roman"/>
                    <a:ea typeface="Times New Roman"/>
                    <a:cs typeface="Arial"/>
                  </a:rPr>
                  <a:t>W</a:t>
                </a:r>
                <a14:m>
                  <m:oMath xmlns:m="http://schemas.openxmlformats.org/officeDocument/2006/math">
                    <m:r>
                      <m:rPr>
                        <m:sty m:val="p"/>
                      </m:rPr>
                      <a:rPr lang="en-US" sz="2800" b="0" i="0" smtClean="0">
                        <a:effectLst/>
                        <a:latin typeface="Cambria Math"/>
                        <a:ea typeface="Times New Roman"/>
                        <a:cs typeface="Times New Roman"/>
                      </a:rPr>
                      <m:t>b</m:t>
                    </m:r>
                    <m:r>
                      <a:rPr lang="en-US" sz="2800" i="1">
                        <a:effectLst/>
                        <a:latin typeface="Cambria Math"/>
                        <a:ea typeface="Times New Roman"/>
                        <a:cs typeface="Times New Roman"/>
                      </a:rPr>
                      <m:t>/</m:t>
                    </m:r>
                  </m:oMath>
                </a14:m>
                <a:r>
                  <a:rPr lang="en-US" sz="2800" dirty="0">
                    <a:effectLst/>
                    <a:latin typeface="Times New Roman"/>
                    <a:ea typeface="Times New Roman"/>
                    <a:cs typeface="Arial"/>
                  </a:rPr>
                  <a:t>amp</a:t>
                </a:r>
                <a:r>
                  <a:rPr lang="en-US" sz="2800" dirty="0" smtClean="0">
                    <a:effectLst/>
                    <a:latin typeface="Times New Roman"/>
                    <a:ea typeface="Times New Roman"/>
                    <a:cs typeface="Arial"/>
                  </a:rPr>
                  <a:t>s.</a:t>
                </a:r>
                <a:r>
                  <a:rPr lang="en-US" sz="2400" dirty="0" smtClean="0">
                    <a:latin typeface="Calibri"/>
                    <a:ea typeface="Times New Roman"/>
                    <a:cs typeface="Arial"/>
                  </a:rPr>
                  <a:t> </a:t>
                </a:r>
                <a:r>
                  <a:rPr lang="en-US" sz="2800" dirty="0" smtClean="0">
                    <a:effectLst/>
                    <a:latin typeface="Times New Roman"/>
                    <a:ea typeface="Times New Roman"/>
                    <a:cs typeface="Arial"/>
                  </a:rPr>
                  <a:t>A </a:t>
                </a:r>
                <a:r>
                  <a:rPr lang="en-US" sz="2800" dirty="0">
                    <a:effectLst/>
                    <a:latin typeface="Times New Roman"/>
                    <a:ea typeface="Times New Roman"/>
                    <a:cs typeface="Arial"/>
                  </a:rPr>
                  <a:t>circuit or part of a circuit that has inductance is called an inductor</a:t>
                </a:r>
                <a:r>
                  <a:rPr lang="en-US" sz="2800" dirty="0" smtClean="0">
                    <a:effectLst/>
                    <a:latin typeface="Times New Roman"/>
                    <a:ea typeface="Times New Roman"/>
                    <a:cs typeface="Arial"/>
                  </a:rPr>
                  <a:t>.</a:t>
                </a:r>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92696"/>
                <a:ext cx="9144000" cy="6165304"/>
              </a:xfrm>
              <a:blipFill rotWithShape="1">
                <a:blip r:embed="rId3"/>
                <a:stretch>
                  <a:fillRect l="-1000" t="-2770" r="-1000"/>
                </a:stretch>
              </a:blipFill>
            </p:spPr>
            <p:txBody>
              <a:bodyPr/>
              <a:lstStyle/>
              <a:p>
                <a:r>
                  <a:rPr lang="ar-IQ">
                    <a:noFill/>
                  </a:rPr>
                  <a:t> </a:t>
                </a:r>
              </a:p>
            </p:txBody>
          </p:sp>
        </mc:Fallback>
      </mc:AlternateContent>
    </p:spTree>
    <p:extLst>
      <p:ext uri="{BB962C8B-B14F-4D97-AF65-F5344CB8AC3E}">
        <p14:creationId xmlns:p14="http://schemas.microsoft.com/office/powerpoint/2010/main" val="2436531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i\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9" y="0"/>
            <a:ext cx="9144000" cy="5949279"/>
          </a:xfrm>
          <a:prstGeom prst="rect">
            <a:avLst/>
          </a:prstGeom>
          <a:noFill/>
          <a:ln>
            <a:noFill/>
          </a:ln>
        </p:spPr>
      </p:pic>
      <mc:AlternateContent xmlns:mc="http://schemas.openxmlformats.org/markup-compatibility/2006">
        <mc:Choice xmlns:a14="http://schemas.microsoft.com/office/drawing/2010/main" Requires="a14">
          <p:sp>
            <p:nvSpPr>
              <p:cNvPr id="5" name="Rectangle 4"/>
              <p:cNvSpPr/>
              <p:nvPr/>
            </p:nvSpPr>
            <p:spPr>
              <a:xfrm>
                <a:off x="1547664" y="6093296"/>
                <a:ext cx="5904656" cy="738664"/>
              </a:xfrm>
              <a:prstGeom prst="rect">
                <a:avLst/>
              </a:prstGeom>
            </p:spPr>
            <p:txBody>
              <a:bodyPr wrap="square">
                <a:spAutoFit/>
              </a:bodyPr>
              <a:lstStyle/>
              <a:p>
                <a:pPr algn="ctr" rtl="0">
                  <a:lnSpc>
                    <a:spcPct val="150000"/>
                  </a:lnSpc>
                  <a:spcAft>
                    <a:spcPts val="0"/>
                  </a:spcAft>
                </a:pPr>
                <a:r>
                  <a:rPr lang="en-US" sz="2800" dirty="0">
                    <a:latin typeface="Times New Roman"/>
                    <a:ea typeface="Calibri"/>
                    <a:cs typeface="Arial"/>
                  </a:rPr>
                  <a:t>Figure 8.22 B-H curves, </a:t>
                </a:r>
                <a14:m>
                  <m:oMath xmlns:m="http://schemas.openxmlformats.org/officeDocument/2006/math">
                    <m:r>
                      <a:rPr lang="en-US" sz="2800" i="1">
                        <a:effectLst/>
                        <a:latin typeface="Cambria Math"/>
                        <a:ea typeface="Calibri"/>
                        <a:cs typeface="Times New Roman"/>
                      </a:rPr>
                      <m:t>𝐻</m:t>
                    </m:r>
                    <m:r>
                      <a:rPr lang="en-US" sz="2800" i="1">
                        <a:effectLst/>
                        <a:latin typeface="Cambria Math"/>
                        <a:ea typeface="Calibri"/>
                        <a:cs typeface="Times New Roman"/>
                      </a:rPr>
                      <m:t>&lt;</m:t>
                    </m:r>
                    <m:r>
                      <a:rPr lang="en-US" sz="2800" i="1">
                        <a:effectLst/>
                        <a:latin typeface="Cambria Math"/>
                        <a:ea typeface="Calibri"/>
                        <a:cs typeface="Times New Roman"/>
                      </a:rPr>
                      <m:t>400</m:t>
                    </m:r>
                    <m:r>
                      <m:rPr>
                        <m:sty m:val="p"/>
                      </m:rPr>
                      <a:rPr lang="en-US" sz="2800">
                        <a:effectLst/>
                        <a:latin typeface="Cambria Math"/>
                        <a:ea typeface="Calibri"/>
                        <a:cs typeface="Times New Roman"/>
                      </a:rPr>
                      <m:t>A</m:t>
                    </m:r>
                    <m:r>
                      <a:rPr lang="en-US" sz="2800">
                        <a:effectLst/>
                        <a:latin typeface="Cambria Math"/>
                        <a:ea typeface="Calibri"/>
                        <a:cs typeface="Times New Roman"/>
                      </a:rPr>
                      <m:t>/</m:t>
                    </m:r>
                    <m:r>
                      <m:rPr>
                        <m:sty m:val="p"/>
                      </m:rPr>
                      <a:rPr lang="en-US" sz="2800">
                        <a:effectLst/>
                        <a:latin typeface="Cambria Math"/>
                        <a:ea typeface="Calibri"/>
                        <a:cs typeface="Times New Roman"/>
                      </a:rPr>
                      <m:t>m</m:t>
                    </m:r>
                  </m:oMath>
                </a14:m>
                <a:r>
                  <a:rPr lang="en-US" sz="2800" dirty="0">
                    <a:effectLst/>
                    <a:latin typeface="Times New Roman"/>
                    <a:ea typeface="Calibri"/>
                    <a:cs typeface="Arial"/>
                  </a:rPr>
                  <a:t>.</a:t>
                </a:r>
                <a:endParaRPr lang="en-US" sz="2800" dirty="0">
                  <a:effectLst/>
                  <a:latin typeface="Calibri"/>
                  <a:ea typeface="Calibri"/>
                  <a:cs typeface="Arial"/>
                </a:endParaRPr>
              </a:p>
            </p:txBody>
          </p:sp>
        </mc:Choice>
        <mc:Fallback>
          <p:sp>
            <p:nvSpPr>
              <p:cNvPr id="5" name="Rectangle 4"/>
              <p:cNvSpPr>
                <a:spLocks noRot="1" noChangeAspect="1" noMove="1" noResize="1" noEditPoints="1" noAdjustHandles="1" noChangeArrowheads="1" noChangeShapeType="1" noTextEdit="1"/>
              </p:cNvSpPr>
              <p:nvPr/>
            </p:nvSpPr>
            <p:spPr>
              <a:xfrm>
                <a:off x="1547664" y="6093296"/>
                <a:ext cx="5904656" cy="738664"/>
              </a:xfrm>
              <a:prstGeom prst="rect">
                <a:avLst/>
              </a:prstGeom>
              <a:blipFill rotWithShape="1">
                <a:blip r:embed="rId3"/>
                <a:stretch>
                  <a:fillRect l="-1550" r="-1446" b="-12397"/>
                </a:stretch>
              </a:blipFill>
            </p:spPr>
            <p:txBody>
              <a:bodyPr/>
              <a:lstStyle/>
              <a:p>
                <a:r>
                  <a:rPr lang="ar-IQ">
                    <a:noFill/>
                  </a:rPr>
                  <a:t> </a:t>
                </a:r>
              </a:p>
            </p:txBody>
          </p:sp>
        </mc:Fallback>
      </mc:AlternateContent>
    </p:spTree>
    <p:extLst>
      <p:ext uri="{BB962C8B-B14F-4D97-AF65-F5344CB8AC3E}">
        <p14:creationId xmlns:p14="http://schemas.microsoft.com/office/powerpoint/2010/main" val="139843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li\Desktop\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157"/>
            <a:ext cx="9144000" cy="62753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Rectangle 3"/>
              <p:cNvSpPr/>
              <p:nvPr/>
            </p:nvSpPr>
            <p:spPr>
              <a:xfrm>
                <a:off x="2267744" y="6350169"/>
                <a:ext cx="4680520" cy="507831"/>
              </a:xfrm>
              <a:prstGeom prst="rect">
                <a:avLst/>
              </a:prstGeom>
            </p:spPr>
            <p:txBody>
              <a:bodyPr wrap="square">
                <a:spAutoFit/>
              </a:bodyPr>
              <a:lstStyle/>
              <a:p>
                <a:pPr algn="ctr" rtl="0">
                  <a:lnSpc>
                    <a:spcPct val="150000"/>
                  </a:lnSpc>
                  <a:spcAft>
                    <a:spcPts val="0"/>
                  </a:spcAft>
                </a:pPr>
                <a:r>
                  <a:rPr lang="en-US" dirty="0">
                    <a:latin typeface="Times New Roman"/>
                    <a:ea typeface="Calibri"/>
                    <a:cs typeface="Arial"/>
                  </a:rPr>
                  <a:t>Figure 8.23 B-H curves,</a:t>
                </a:r>
                <a:r>
                  <a:rPr lang="en-US" dirty="0">
                    <a:effectLst/>
                    <a:latin typeface="Times New Roman"/>
                    <a:ea typeface="Times New Roman"/>
                    <a:cs typeface="Arial"/>
                  </a:rPr>
                  <a:t> </a:t>
                </a:r>
                <a14:m>
                  <m:oMath xmlns:m="http://schemas.openxmlformats.org/officeDocument/2006/math">
                    <m:r>
                      <a:rPr lang="en-US" i="1">
                        <a:effectLst/>
                        <a:latin typeface="Cambria Math"/>
                        <a:ea typeface="Calibri"/>
                        <a:cs typeface="Times New Roman"/>
                      </a:rPr>
                      <m:t> </m:t>
                    </m:r>
                    <m:r>
                      <a:rPr lang="en-US" i="1">
                        <a:effectLst/>
                        <a:latin typeface="Cambria Math"/>
                        <a:ea typeface="Calibri"/>
                        <a:cs typeface="Times New Roman"/>
                      </a:rPr>
                      <m:t>𝐻</m:t>
                    </m:r>
                    <m:r>
                      <a:rPr lang="en-US" i="1">
                        <a:effectLst/>
                        <a:latin typeface="Cambria Math"/>
                        <a:ea typeface="Calibri"/>
                        <a:cs typeface="Times New Roman"/>
                      </a:rPr>
                      <m:t>&gt;</m:t>
                    </m:r>
                    <m:r>
                      <a:rPr lang="en-US" i="1">
                        <a:effectLst/>
                        <a:latin typeface="Cambria Math"/>
                        <a:ea typeface="Calibri"/>
                        <a:cs typeface="Times New Roman"/>
                      </a:rPr>
                      <m:t>400</m:t>
                    </m:r>
                    <m:r>
                      <m:rPr>
                        <m:sty m:val="p"/>
                      </m:rPr>
                      <a:rPr lang="en-US">
                        <a:effectLst/>
                        <a:latin typeface="Cambria Math"/>
                        <a:ea typeface="Calibri"/>
                        <a:cs typeface="Times New Roman"/>
                      </a:rPr>
                      <m:t>A</m:t>
                    </m:r>
                    <m:r>
                      <a:rPr lang="en-US">
                        <a:effectLst/>
                        <a:latin typeface="Cambria Math"/>
                        <a:ea typeface="Calibri"/>
                        <a:cs typeface="Times New Roman"/>
                      </a:rPr>
                      <m:t>/</m:t>
                    </m:r>
                    <m:r>
                      <m:rPr>
                        <m:sty m:val="p"/>
                      </m:rPr>
                      <a:rPr lang="en-US">
                        <a:effectLst/>
                        <a:latin typeface="Cambria Math"/>
                        <a:ea typeface="Calibri"/>
                        <a:cs typeface="Times New Roman"/>
                      </a:rPr>
                      <m:t>m</m:t>
                    </m:r>
                  </m:oMath>
                </a14:m>
                <a:endParaRPr lang="en-US" sz="1600" dirty="0">
                  <a:effectLst/>
                  <a:latin typeface="Calibri"/>
                  <a:ea typeface="Calibri"/>
                  <a:cs typeface="Arial"/>
                </a:endParaRPr>
              </a:p>
            </p:txBody>
          </p:sp>
        </mc:Choice>
        <mc:Fallback>
          <p:sp>
            <p:nvSpPr>
              <p:cNvPr id="4" name="Rectangle 3"/>
              <p:cNvSpPr>
                <a:spLocks noRot="1" noChangeAspect="1" noMove="1" noResize="1" noEditPoints="1" noAdjustHandles="1" noChangeArrowheads="1" noChangeShapeType="1" noTextEdit="1"/>
              </p:cNvSpPr>
              <p:nvPr/>
            </p:nvSpPr>
            <p:spPr>
              <a:xfrm>
                <a:off x="2267744" y="6350169"/>
                <a:ext cx="4680520" cy="507831"/>
              </a:xfrm>
              <a:prstGeom prst="rect">
                <a:avLst/>
              </a:prstGeom>
              <a:blipFill rotWithShape="1">
                <a:blip r:embed="rId3"/>
                <a:stretch>
                  <a:fillRect b="-9639"/>
                </a:stretch>
              </a:blipFill>
            </p:spPr>
            <p:txBody>
              <a:bodyPr/>
              <a:lstStyle/>
              <a:p>
                <a:r>
                  <a:rPr lang="ar-IQ">
                    <a:noFill/>
                  </a:rPr>
                  <a:t> </a:t>
                </a:r>
              </a:p>
            </p:txBody>
          </p:sp>
        </mc:Fallback>
      </mc:AlternateContent>
    </p:spTree>
    <p:extLst>
      <p:ext uri="{BB962C8B-B14F-4D97-AF65-F5344CB8AC3E}">
        <p14:creationId xmlns:p14="http://schemas.microsoft.com/office/powerpoint/2010/main" val="328927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0" y="0"/>
                <a:ext cx="9144000" cy="6858000"/>
              </a:xfrm>
            </p:spPr>
            <p:txBody>
              <a:bodyPr>
                <a:normAutofit/>
              </a:bodyPr>
              <a:lstStyle/>
              <a:p>
                <a:pPr marL="0" indent="0" algn="just" rtl="0">
                  <a:lnSpc>
                    <a:spcPct val="150000"/>
                  </a:lnSpc>
                  <a:spcBef>
                    <a:spcPts val="1200"/>
                  </a:spcBef>
                  <a:spcAft>
                    <a:spcPts val="0"/>
                  </a:spcAft>
                  <a:buNone/>
                </a:pPr>
                <a:r>
                  <a:rPr lang="en-US" sz="2800" dirty="0" smtClean="0">
                    <a:solidFill>
                      <a:srgbClr val="FF0000"/>
                    </a:solidFill>
                    <a:latin typeface="Times New Roman"/>
                    <a:ea typeface="Times New Roman"/>
                    <a:cs typeface="Arial"/>
                  </a:rPr>
                  <a:t>Inductance </a:t>
                </a:r>
                <a14:m>
                  <m:oMath xmlns:m="http://schemas.openxmlformats.org/officeDocument/2006/math">
                    <m:d>
                      <m:dPr>
                        <m:ctrlPr>
                          <a:rPr lang="en-US" sz="2800" i="1">
                            <a:solidFill>
                              <a:srgbClr val="FF0000"/>
                            </a:solidFill>
                            <a:effectLst/>
                            <a:latin typeface="Cambria Math"/>
                            <a:ea typeface="Times New Roman"/>
                            <a:cs typeface="Times New Roman"/>
                          </a:rPr>
                        </m:ctrlPr>
                      </m:dPr>
                      <m:e>
                        <m:r>
                          <a:rPr lang="en-US" sz="2800" i="1">
                            <a:solidFill>
                              <a:srgbClr val="FF0000"/>
                            </a:solidFill>
                            <a:effectLst/>
                            <a:latin typeface="Cambria Math"/>
                            <a:ea typeface="Times New Roman"/>
                            <a:cs typeface="Times New Roman"/>
                          </a:rPr>
                          <m:t>𝐿</m:t>
                        </m:r>
                      </m:e>
                    </m:d>
                  </m:oMath>
                </a14:m>
                <a:r>
                  <a:rPr lang="en-US" sz="2800" dirty="0">
                    <a:solidFill>
                      <a:srgbClr val="FF0000"/>
                    </a:solidFill>
                    <a:effectLst/>
                    <a:latin typeface="Times New Roman"/>
                    <a:ea typeface="Times New Roman"/>
                    <a:cs typeface="Arial"/>
                  </a:rPr>
                  <a:t> of an inductor</a:t>
                </a:r>
                <a:r>
                  <a:rPr lang="en-US" sz="2800" dirty="0">
                    <a:effectLst/>
                    <a:latin typeface="Times New Roman"/>
                    <a:ea typeface="Times New Roman"/>
                    <a:cs typeface="Arial"/>
                  </a:rPr>
                  <a:t>: is define as the ratio of the magnetic flux linkage </a:t>
                </a:r>
                <a14:m>
                  <m:oMath xmlns:m="http://schemas.openxmlformats.org/officeDocument/2006/math">
                    <m:r>
                      <m:rPr>
                        <m:sty m:val="p"/>
                      </m:rPr>
                      <a:rPr lang="en-US" sz="2800">
                        <a:effectLst/>
                        <a:latin typeface="Cambria Math"/>
                        <a:ea typeface="Times New Roman"/>
                        <a:cs typeface="Times New Roman"/>
                      </a:rPr>
                      <m:t>λ</m:t>
                    </m:r>
                  </m:oMath>
                </a14:m>
                <a:r>
                  <a:rPr lang="en-US" sz="2800" dirty="0">
                    <a:effectLst/>
                    <a:latin typeface="Times New Roman"/>
                    <a:ea typeface="Times New Roman"/>
                    <a:cs typeface="Arial"/>
                  </a:rPr>
                  <a:t> to the current </a:t>
                </a:r>
                <a14:m>
                  <m:oMath xmlns:m="http://schemas.openxmlformats.org/officeDocument/2006/math">
                    <m:r>
                      <a:rPr lang="en-US" sz="2800" i="1">
                        <a:effectLst/>
                        <a:latin typeface="Cambria Math"/>
                        <a:ea typeface="Times New Roman"/>
                        <a:cs typeface="Times New Roman"/>
                      </a:rPr>
                      <m:t>𝐼</m:t>
                    </m:r>
                  </m:oMath>
                </a14:m>
                <a:r>
                  <a:rPr lang="en-US" sz="2800" dirty="0">
                    <a:effectLst/>
                    <a:latin typeface="Times New Roman"/>
                    <a:ea typeface="Times New Roman"/>
                    <a:cs typeface="Arial"/>
                  </a:rPr>
                  <a:t> through the inductor;</a:t>
                </a:r>
                <a:r>
                  <a:rPr lang="en-US" sz="2800" dirty="0" smtClean="0">
                    <a:effectLst/>
                    <a:latin typeface="Times New Roman"/>
                    <a:ea typeface="Times New Roman"/>
                    <a:cs typeface="Arial"/>
                  </a:rPr>
                  <a:t> </a:t>
                </a:r>
                <a14:m>
                  <m:oMath xmlns:m="http://schemas.openxmlformats.org/officeDocument/2006/math">
                    <m:r>
                      <a:rPr lang="en-US" sz="2800" i="1" smtClean="0">
                        <a:effectLst/>
                        <a:latin typeface="Cambria Math"/>
                        <a:ea typeface="Times New Roman"/>
                        <a:cs typeface="Times New Roman"/>
                      </a:rPr>
                      <m:t>𝐿</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m:rPr>
                            <m:sty m:val="p"/>
                          </m:rPr>
                          <a:rPr lang="en-US" sz="2800">
                            <a:effectLst/>
                            <a:latin typeface="Cambria Math"/>
                            <a:ea typeface="Times New Roman"/>
                            <a:cs typeface="Times New Roman"/>
                          </a:rPr>
                          <m:t>λ</m:t>
                        </m:r>
                      </m:num>
                      <m:den>
                        <m:r>
                          <a:rPr lang="en-US" sz="2800" i="1">
                            <a:effectLst/>
                            <a:latin typeface="Cambria Math"/>
                            <a:ea typeface="Times New Roman"/>
                            <a:cs typeface="Times New Roman"/>
                          </a:rPr>
                          <m:t>𝐼</m:t>
                        </m:r>
                      </m:den>
                    </m:f>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𝑁</m:t>
                        </m:r>
                        <m:r>
                          <a:rPr lang="en-US" sz="2800" i="1">
                            <a:effectLst/>
                            <a:latin typeface="Cambria Math"/>
                            <a:ea typeface="Times New Roman"/>
                            <a:cs typeface="Times New Roman"/>
                          </a:rPr>
                          <m:t>𝜓</m:t>
                        </m:r>
                      </m:num>
                      <m:den>
                        <m:r>
                          <a:rPr lang="en-US" sz="2800" i="1">
                            <a:effectLst/>
                            <a:latin typeface="Cambria Math"/>
                            <a:ea typeface="Times New Roman"/>
                            <a:cs typeface="Times New Roman"/>
                          </a:rPr>
                          <m:t>𝐼</m:t>
                        </m:r>
                      </m:den>
                    </m:f>
                    <m:r>
                      <a:rPr lang="en-US" sz="2800" i="1">
                        <a:effectLst/>
                        <a:latin typeface="Cambria Math"/>
                        <a:ea typeface="Calibri"/>
                        <a:cs typeface="Times New Roman"/>
                      </a:rPr>
                      <m:t> </m:t>
                    </m:r>
                    <m:r>
                      <a:rPr lang="en-US" sz="2800" b="0" i="1"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55</m:t>
                    </m:r>
                    <m:r>
                      <a:rPr lang="en-US" sz="2800">
                        <a:effectLst/>
                        <a:latin typeface="Cambria Math"/>
                        <a:ea typeface="Calibri"/>
                        <a:cs typeface="Times New Roman"/>
                      </a:rPr>
                      <m:t>)</m:t>
                    </m:r>
                  </m:oMath>
                </a14:m>
                <a:endParaRPr lang="en-US" sz="2800" dirty="0" smtClean="0">
                  <a:effectLst/>
                  <a:latin typeface="Times New Roman"/>
                  <a:ea typeface="Times New Roman"/>
                  <a:cs typeface="Arial"/>
                </a:endParaRPr>
              </a:p>
              <a:p>
                <a:pPr marL="0" indent="0" algn="just" rtl="0">
                  <a:spcBef>
                    <a:spcPts val="1200"/>
                  </a:spcBef>
                  <a:spcAft>
                    <a:spcPts val="0"/>
                  </a:spcAft>
                  <a:buNone/>
                </a:pPr>
                <a:r>
                  <a:rPr lang="en-US" sz="2800" dirty="0" smtClean="0">
                    <a:effectLst/>
                    <a:latin typeface="Times New Roman"/>
                    <a:ea typeface="Times New Roman"/>
                    <a:cs typeface="Arial"/>
                  </a:rPr>
                  <a:t>The </a:t>
                </a:r>
                <a:r>
                  <a:rPr lang="en-US" sz="2800" dirty="0">
                    <a:effectLst/>
                    <a:latin typeface="Times New Roman"/>
                    <a:ea typeface="Times New Roman"/>
                    <a:cs typeface="Arial"/>
                  </a:rPr>
                  <a:t>magnetic energy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oMath>
                </a14:m>
                <a:r>
                  <a:rPr lang="en-US" sz="2800" dirty="0">
                    <a:effectLst/>
                    <a:latin typeface="Times New Roman"/>
                    <a:ea typeface="Times New Roman"/>
                    <a:cs typeface="Arial"/>
                  </a:rPr>
                  <a:t> </a:t>
                </a:r>
                <a:r>
                  <a:rPr lang="en-US" sz="2800" dirty="0" smtClean="0">
                    <a:effectLst/>
                    <a:latin typeface="Times New Roman"/>
                    <a:ea typeface="Times New Roman"/>
                    <a:cs typeface="Arial"/>
                  </a:rPr>
                  <a:t>(joules</a:t>
                </a:r>
                <a:r>
                  <a:rPr lang="en-US" sz="2800" dirty="0">
                    <a:effectLst/>
                    <a:latin typeface="Times New Roman"/>
                    <a:ea typeface="Times New Roman"/>
                    <a:cs typeface="Arial"/>
                  </a:rPr>
                  <a:t>) stored in an inductor is </a:t>
                </a:r>
                <a:r>
                  <a:rPr lang="en-US" sz="2800" dirty="0" smtClean="0">
                    <a:effectLst/>
                    <a:latin typeface="Times New Roman"/>
                    <a:ea typeface="Times New Roman"/>
                    <a:cs typeface="Arial"/>
                  </a:rPr>
                  <a:t>as</a:t>
                </a:r>
                <a:r>
                  <a:rPr lang="en-US" sz="2800" dirty="0">
                    <a:effectLst/>
                    <a:latin typeface="Times New Roman"/>
                    <a:ea typeface="Times New Roman"/>
                    <a:cs typeface="Arial"/>
                  </a:rPr>
                  <a:t>:</a:t>
                </a:r>
                <a:endParaRPr lang="en-US" sz="2400" dirty="0">
                  <a:effectLst/>
                  <a:latin typeface="Calibri"/>
                  <a:ea typeface="Calibri"/>
                  <a:cs typeface="Arial"/>
                </a:endParaRPr>
              </a:p>
              <a:p>
                <a:pPr marL="0" indent="0" algn="just" rtl="0">
                  <a:lnSpc>
                    <a:spcPct val="150000"/>
                  </a:lnSpc>
                  <a:spcBef>
                    <a:spcPts val="1200"/>
                  </a:spcBef>
                  <a:spcAft>
                    <a:spcPts val="0"/>
                  </a:spcAft>
                  <a:buNone/>
                </a:pP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r>
                      <a:rPr lang="en-US" sz="2800" i="1">
                        <a:effectLst/>
                        <a:latin typeface="Cambria Math"/>
                        <a:ea typeface="Times New Roman"/>
                        <a:cs typeface="Times New Roman"/>
                      </a:rPr>
                      <m:t> </m:t>
                    </m:r>
                    <m:r>
                      <a:rPr lang="en-US" sz="2800" i="1">
                        <a:effectLst/>
                        <a:latin typeface="Cambria Math"/>
                        <a:ea typeface="Times New Roman"/>
                        <a:cs typeface="Times New Roman"/>
                      </a:rPr>
                      <m:t>𝐿</m:t>
                    </m:r>
                    <m:r>
                      <a:rPr lang="en-US" sz="2800" i="1">
                        <a:effectLst/>
                        <a:latin typeface="Cambria Math"/>
                        <a:ea typeface="Times New Roman"/>
                        <a:cs typeface="Times New Roman"/>
                      </a:rPr>
                      <m:t> </m:t>
                    </m:r>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𝐼</m:t>
                        </m:r>
                      </m:e>
                      <m:sup>
                        <m:r>
                          <a:rPr lang="en-US" sz="2800" i="1">
                            <a:effectLst/>
                            <a:latin typeface="Cambria Math"/>
                            <a:ea typeface="Times New Roman"/>
                            <a:cs typeface="Times New Roman"/>
                          </a:rPr>
                          <m:t>2</m:t>
                        </m:r>
                      </m:sup>
                    </m:sSup>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56</m:t>
                    </m:r>
                    <m:r>
                      <a:rPr lang="en-US" sz="2800">
                        <a:effectLst/>
                        <a:latin typeface="Cambria Math"/>
                        <a:ea typeface="Calibri"/>
                        <a:cs typeface="Times New Roman"/>
                      </a:rPr>
                      <m:t>)</m:t>
                    </m:r>
                  </m:oMath>
                </a14:m>
                <a:r>
                  <a:rPr lang="en-US" sz="2400" dirty="0" smtClean="0">
                    <a:effectLst/>
                    <a:latin typeface="Calibri"/>
                    <a:ea typeface="Calibri"/>
                    <a:cs typeface="Arial"/>
                  </a:rPr>
                  <a:t> </a:t>
                </a:r>
                <a:endParaRPr lang="en-US" sz="2400" dirty="0">
                  <a:effectLst/>
                  <a:latin typeface="Calibri"/>
                  <a:ea typeface="Calibri"/>
                  <a:cs typeface="Arial"/>
                </a:endParaRPr>
              </a:p>
              <a:p>
                <a:pPr marL="0" indent="0" algn="just" rtl="0">
                  <a:lnSpc>
                    <a:spcPct val="150000"/>
                  </a:lnSpc>
                  <a:spcAft>
                    <a:spcPts val="1000"/>
                  </a:spcAft>
                  <a:buNone/>
                </a:pPr>
                <a14:m>
                  <m:oMath xmlns:m="http://schemas.openxmlformats.org/officeDocument/2006/math">
                    <m:r>
                      <a:rPr lang="en-US" sz="2800" i="1">
                        <a:effectLst/>
                        <a:latin typeface="Cambria Math"/>
                        <a:ea typeface="Times New Roman"/>
                        <a:cs typeface="Times New Roman"/>
                      </a:rPr>
                      <m:t>𝐿</m:t>
                    </m:r>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2</m:t>
                        </m:r>
                        <m:r>
                          <a:rPr lang="en-US" sz="2800" i="1">
                            <a:effectLst/>
                            <a:latin typeface="Cambria Math"/>
                            <a:ea typeface="Times New Roman"/>
                            <a:cs typeface="Times New Roman"/>
                          </a:rPr>
                          <m:t> </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num>
                      <m:den>
                        <m:sSup>
                          <m:sSupPr>
                            <m:ctrlPr>
                              <a:rPr lang="en-US" sz="2800" i="1">
                                <a:effectLst/>
                                <a:latin typeface="Cambria Math"/>
                                <a:ea typeface="Times New Roman"/>
                                <a:cs typeface="Times New Roman"/>
                              </a:rPr>
                            </m:ctrlPr>
                          </m:sSupPr>
                          <m:e>
                            <m:r>
                              <a:rPr lang="en-US" sz="2800" i="1">
                                <a:effectLst/>
                                <a:latin typeface="Cambria Math"/>
                                <a:ea typeface="Times New Roman"/>
                                <a:cs typeface="Times New Roman"/>
                              </a:rPr>
                              <m:t>𝐼</m:t>
                            </m:r>
                          </m:e>
                          <m:sup>
                            <m:r>
                              <a:rPr lang="en-US" sz="2800" i="1">
                                <a:effectLst/>
                                <a:latin typeface="Cambria Math"/>
                                <a:ea typeface="Times New Roman"/>
                                <a:cs typeface="Times New Roman"/>
                              </a:rPr>
                              <m:t>2</m:t>
                            </m:r>
                          </m:sup>
                        </m:sSup>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57</m:t>
                    </m:r>
                    <m:r>
                      <a:rPr lang="en-US" sz="2800">
                        <a:effectLst/>
                        <a:latin typeface="Cambria Math"/>
                        <a:ea typeface="Calibri"/>
                        <a:cs typeface="Times New Roman"/>
                      </a:rPr>
                      <m:t>)</m:t>
                    </m:r>
                  </m:oMath>
                </a14:m>
                <a:r>
                  <a:rPr lang="en-US" sz="2400" dirty="0" smtClean="0">
                    <a:effectLst/>
                    <a:latin typeface="Calibri"/>
                    <a:ea typeface="Calibri"/>
                    <a:cs typeface="Arial"/>
                  </a:rPr>
                  <a:t> </a:t>
                </a:r>
                <a:endParaRPr lang="en-US" sz="2400" dirty="0">
                  <a:effectLst/>
                  <a:latin typeface="Calibri"/>
                  <a:ea typeface="Calibri"/>
                  <a:cs typeface="Arial"/>
                </a:endParaRPr>
              </a:p>
              <a:p>
                <a:endParaRPr lang="ar-IQ"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r="-1333"/>
                </a:stretch>
              </a:blipFill>
            </p:spPr>
            <p:txBody>
              <a:bodyPr/>
              <a:lstStyle/>
              <a:p>
                <a:r>
                  <a:rPr lang="ar-IQ">
                    <a:noFill/>
                  </a:rPr>
                  <a:t> </a:t>
                </a:r>
              </a:p>
            </p:txBody>
          </p:sp>
        </mc:Fallback>
      </mc:AlternateContent>
      <p:pic>
        <p:nvPicPr>
          <p:cNvPr id="10" name="Picture 9"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96952"/>
            <a:ext cx="4572000" cy="3861048"/>
          </a:xfrm>
          <a:prstGeom prst="rect">
            <a:avLst/>
          </a:prstGeom>
          <a:noFill/>
          <a:ln>
            <a:noFill/>
          </a:ln>
        </p:spPr>
      </p:pic>
    </p:spTree>
    <p:extLst>
      <p:ext uri="{BB962C8B-B14F-4D97-AF65-F5344CB8AC3E}">
        <p14:creationId xmlns:p14="http://schemas.microsoft.com/office/powerpoint/2010/main" val="1656490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764704"/>
              </a:xfrm>
            </p:spPr>
            <p:txBody>
              <a:bodyPr>
                <a:noAutofit/>
              </a:bodyPr>
              <a:lstStyle/>
              <a:p>
                <a:pPr algn="ctr" rtl="0">
                  <a:lnSpc>
                    <a:spcPct val="150000"/>
                  </a:lnSpc>
                  <a:spcAft>
                    <a:spcPts val="0"/>
                  </a:spcAft>
                </a:pPr>
                <a:r>
                  <a:rPr lang="en-US" sz="3600" dirty="0">
                    <a:solidFill>
                      <a:srgbClr val="FF0000"/>
                    </a:solidFill>
                    <a:latin typeface="Times New Roman"/>
                    <a:ea typeface="Times New Roman"/>
                    <a:cs typeface="Arial"/>
                  </a:rPr>
                  <a:t>Mutual inductance </a:t>
                </a:r>
                <a:r>
                  <a:rPr lang="en-US" sz="3600" dirty="0" smtClean="0">
                    <a:solidFill>
                      <a:schemeClr val="tx1"/>
                    </a:solidFill>
                    <a:latin typeface="Times New Roman"/>
                    <a:ea typeface="Times New Roman"/>
                    <a:cs typeface="Arial"/>
                  </a:rPr>
                  <a:t>(</a:t>
                </a:r>
                <a14:m>
                  <m:oMath xmlns:m="http://schemas.openxmlformats.org/officeDocument/2006/math">
                    <m:r>
                      <a:rPr lang="en-US" sz="3600" i="1">
                        <a:solidFill>
                          <a:schemeClr val="tx1"/>
                        </a:solidFill>
                        <a:latin typeface="Cambria Math"/>
                        <a:ea typeface="Times New Roman"/>
                        <a:cs typeface="Times New Roman"/>
                      </a:rPr>
                      <m:t>𝑀</m:t>
                    </m:r>
                  </m:oMath>
                </a14:m>
                <a:r>
                  <a:rPr lang="en-US" sz="3600" dirty="0" smtClean="0">
                    <a:solidFill>
                      <a:schemeClr val="tx1"/>
                    </a:solidFill>
                    <a:latin typeface="Times New Roman"/>
                    <a:ea typeface="Times New Roman"/>
                    <a:cs typeface="Arial"/>
                  </a:rPr>
                  <a:t>):</a:t>
                </a:r>
                <a:endParaRPr lang="ar-IQ" sz="3600"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764704"/>
              </a:xfrm>
              <a:blipFill rotWithShape="1">
                <a:blip r:embed="rId2"/>
                <a:stretch>
                  <a:fillRect t="-6400" b="-20000"/>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36712"/>
                <a:ext cx="9144000" cy="6021288"/>
              </a:xfrm>
            </p:spPr>
            <p:txBody>
              <a:bodyPr>
                <a:normAutofit fontScale="77500" lnSpcReduction="20000"/>
              </a:bodyPr>
              <a:lstStyle/>
              <a:p>
                <a:pPr marL="0" indent="0" algn="just" rtl="0">
                  <a:lnSpc>
                    <a:spcPct val="150000"/>
                  </a:lnSpc>
                  <a:spcAft>
                    <a:spcPts val="0"/>
                  </a:spcAft>
                  <a:buNone/>
                </a:pPr>
                <a:r>
                  <a:rPr lang="en-US" sz="2800" dirty="0" smtClean="0">
                    <a:latin typeface="Times New Roman"/>
                    <a:ea typeface="Times New Roman"/>
                    <a:cs typeface="Arial"/>
                  </a:rPr>
                  <a:t>If two circuits carrying current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1</m:t>
                        </m:r>
                      </m:sub>
                    </m:sSub>
                  </m:oMath>
                </a14:m>
                <a:r>
                  <a:rPr lang="en-US" sz="2800" dirty="0">
                    <a:effectLst/>
                    <a:latin typeface="Times New Roman"/>
                    <a:ea typeface="Times New Roman"/>
                    <a:cs typeface="Arial"/>
                  </a:rPr>
                  <a:t> and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oMath>
                </a14:m>
                <a:r>
                  <a:rPr lang="en-US" sz="2800" dirty="0">
                    <a:effectLst/>
                    <a:latin typeface="Times New Roman"/>
                    <a:ea typeface="Times New Roman"/>
                    <a:cs typeface="Arial"/>
                  </a:rPr>
                  <a:t> as </a:t>
                </a:r>
                <a:r>
                  <a:rPr lang="en-US" sz="2800" dirty="0" smtClean="0">
                    <a:effectLst/>
                    <a:latin typeface="Times New Roman"/>
                    <a:ea typeface="Times New Roman"/>
                    <a:cs typeface="Arial"/>
                  </a:rPr>
                  <a:t>in </a:t>
                </a:r>
                <a:r>
                  <a:rPr lang="en-US" sz="2800" dirty="0">
                    <a:effectLst/>
                    <a:latin typeface="Times New Roman"/>
                    <a:ea typeface="Times New Roman"/>
                    <a:cs typeface="Arial"/>
                  </a:rPr>
                  <a:t>Fig. 8.17, a magnetic interaction exists between the circuits. Four component fluxes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11</m:t>
                        </m:r>
                      </m:sub>
                    </m:sSub>
                  </m:oMath>
                </a14:m>
                <a:r>
                  <a:rPr lang="en-US" sz="2800" dirty="0">
                    <a:effectLst/>
                    <a:latin typeface="Times New Roman"/>
                    <a:ea typeface="Times New Roman"/>
                    <a:cs typeface="Arial"/>
                  </a:rPr>
                  <a: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12</m:t>
                        </m:r>
                      </m:sub>
                    </m:sSub>
                  </m:oMath>
                </a14:m>
                <a:r>
                  <a:rPr lang="en-US" sz="2800" dirty="0">
                    <a:effectLst/>
                    <a:latin typeface="Times New Roman"/>
                    <a:ea typeface="Times New Roman"/>
                    <a:cs typeface="Arial"/>
                  </a:rPr>
                  <a: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21</m:t>
                        </m:r>
                      </m:sub>
                    </m:sSub>
                  </m:oMath>
                </a14:m>
                <a:r>
                  <a:rPr lang="en-US" sz="2800" dirty="0">
                    <a:effectLst/>
                    <a:latin typeface="Times New Roman"/>
                    <a:ea typeface="Times New Roman"/>
                    <a:cs typeface="Arial"/>
                  </a:rPr>
                  <a:t>, and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22</m:t>
                        </m:r>
                      </m:sub>
                    </m:sSub>
                  </m:oMath>
                </a14:m>
                <a:r>
                  <a:rPr lang="en-US" sz="2800" dirty="0">
                    <a:effectLst/>
                    <a:latin typeface="Times New Roman"/>
                    <a:ea typeface="Times New Roman"/>
                    <a:cs typeface="Arial"/>
                  </a:rPr>
                  <a:t> are produced. The flux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12</m:t>
                        </m:r>
                      </m:sub>
                    </m:sSub>
                  </m:oMath>
                </a14:m>
                <a:r>
                  <a:rPr lang="en-US" sz="2800" dirty="0">
                    <a:effectLst/>
                    <a:latin typeface="Times New Roman"/>
                    <a:ea typeface="Times New Roman"/>
                    <a:cs typeface="Arial"/>
                  </a:rPr>
                  <a:t>, is the flux passing through circuit 1 due to current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oMath>
                </a14:m>
                <a:r>
                  <a:rPr lang="en-US" sz="2800" dirty="0">
                    <a:effectLst/>
                    <a:latin typeface="Times New Roman"/>
                    <a:ea typeface="Times New Roman"/>
                    <a:cs typeface="Arial"/>
                  </a:rPr>
                  <a:t> in circuit 2. If </a:t>
                </a:r>
                <a14:m>
                  <m:oMath xmlns:m="http://schemas.openxmlformats.org/officeDocument/2006/math">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𝐁</m:t>
                        </m:r>
                      </m:e>
                      <m:sub>
                        <m:r>
                          <a:rPr lang="en-US" sz="2800" i="1">
                            <a:effectLst/>
                            <a:latin typeface="Cambria Math"/>
                            <a:ea typeface="Times New Roman"/>
                            <a:cs typeface="Times New Roman"/>
                          </a:rPr>
                          <m:t>2</m:t>
                        </m:r>
                      </m:sub>
                    </m:sSub>
                  </m:oMath>
                </a14:m>
                <a:r>
                  <a:rPr lang="en-US" sz="2800" dirty="0">
                    <a:effectLst/>
                    <a:latin typeface="Times New Roman"/>
                    <a:ea typeface="Times New Roman"/>
                    <a:cs typeface="Arial"/>
                  </a:rPr>
                  <a:t> in the field due to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oMath>
                </a14:m>
                <a:r>
                  <a:rPr lang="en-US" sz="2800" dirty="0">
                    <a:effectLst/>
                    <a:latin typeface="Times New Roman"/>
                    <a:ea typeface="Times New Roman"/>
                    <a:cs typeface="Arial"/>
                  </a:rPr>
                  <a:t> and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𝑆</m:t>
                        </m:r>
                      </m:e>
                      <m:sub>
                        <m:r>
                          <a:rPr lang="en-US" sz="2800" i="1">
                            <a:effectLst/>
                            <a:latin typeface="Cambria Math"/>
                            <a:ea typeface="Times New Roman"/>
                            <a:cs typeface="Times New Roman"/>
                          </a:rPr>
                          <m:t>1</m:t>
                        </m:r>
                      </m:sub>
                    </m:sSub>
                  </m:oMath>
                </a14:m>
                <a:r>
                  <a:rPr lang="en-US" sz="2800" dirty="0">
                    <a:effectLst/>
                    <a:latin typeface="Times New Roman"/>
                    <a:ea typeface="Times New Roman"/>
                    <a:cs typeface="Arial"/>
                  </a:rPr>
                  <a:t> is the area of circuit 1, then</a:t>
                </a:r>
                <a:endParaRPr lang="en-US" sz="2400" dirty="0">
                  <a:effectLst/>
                  <a:latin typeface="Calibri"/>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12</m:t>
                          </m:r>
                        </m:sub>
                      </m:sSub>
                      <m:r>
                        <a:rPr lang="en-US" sz="2800" i="1">
                          <a:effectLst/>
                          <a:latin typeface="Cambria Math"/>
                          <a:ea typeface="Times New Roman"/>
                          <a:cs typeface="Times New Roman"/>
                        </a:rPr>
                        <m:t>=</m:t>
                      </m:r>
                      <m:nary>
                        <m:naryPr>
                          <m:limLoc m:val="undOvr"/>
                          <m:ctrlPr>
                            <a:rPr lang="en-US" sz="2800" i="1">
                              <a:effectLst/>
                              <a:latin typeface="Cambria Math"/>
                              <a:ea typeface="Times New Roman"/>
                              <a:cs typeface="Times New Roman"/>
                            </a:rPr>
                          </m:ctrlPr>
                        </m:naryPr>
                        <m: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𝑆</m:t>
                              </m:r>
                            </m:e>
                            <m:sub>
                              <m:r>
                                <a:rPr lang="en-US" sz="2800" i="1">
                                  <a:effectLst/>
                                  <a:latin typeface="Cambria Math"/>
                                  <a:ea typeface="Times New Roman"/>
                                  <a:cs typeface="Times New Roman"/>
                                </a:rPr>
                                <m:t>1</m:t>
                              </m:r>
                            </m:sub>
                          </m:sSub>
                        </m:sub>
                        <m:sup/>
                        <m:e>
                          <m:sSub>
                            <m:sSubPr>
                              <m:ctrlPr>
                                <a:rPr lang="en-US" sz="2800" i="1">
                                  <a:effectLst/>
                                  <a:latin typeface="Cambria Math"/>
                                  <a:ea typeface="Times New Roman"/>
                                  <a:cs typeface="Times New Roman"/>
                                </a:rPr>
                              </m:ctrlPr>
                            </m:sSubPr>
                            <m:e>
                              <m:r>
                                <a:rPr lang="en-US" sz="2800" b="1" i="1">
                                  <a:effectLst/>
                                  <a:latin typeface="Cambria Math"/>
                                  <a:ea typeface="Times New Roman"/>
                                  <a:cs typeface="Times New Roman"/>
                                </a:rPr>
                                <m:t>𝐁</m:t>
                              </m:r>
                            </m:e>
                            <m:sub>
                              <m:r>
                                <a:rPr lang="en-US" sz="2800" i="1">
                                  <a:effectLst/>
                                  <a:latin typeface="Cambria Math"/>
                                  <a:ea typeface="Times New Roman"/>
                                  <a:cs typeface="Times New Roman"/>
                                </a:rPr>
                                <m:t>2</m:t>
                              </m:r>
                            </m:sub>
                          </m:sSub>
                        </m:e>
                      </m:nary>
                      <m:r>
                        <a:rPr lang="en-US" sz="2800" i="1">
                          <a:effectLst/>
                          <a:latin typeface="Cambria Math"/>
                          <a:ea typeface="Times New Roman"/>
                          <a:cs typeface="Times New Roman"/>
                        </a:rPr>
                        <m:t>. </m:t>
                      </m:r>
                      <m:r>
                        <a:rPr lang="en-US" sz="2800" i="1">
                          <a:effectLst/>
                          <a:latin typeface="Cambria Math"/>
                          <a:ea typeface="Times New Roman"/>
                          <a:cs typeface="Times New Roman"/>
                        </a:rPr>
                        <m:t>𝑑</m:t>
                      </m:r>
                      <m:r>
                        <a:rPr lang="en-US" sz="2800" b="1" i="1">
                          <a:effectLst/>
                          <a:latin typeface="Cambria Math"/>
                          <a:ea typeface="Times New Roman"/>
                          <a:cs typeface="Times New Roman"/>
                        </a:rPr>
                        <m:t>𝐒</m:t>
                      </m:r>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58</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solidFill>
                      <a:srgbClr val="FF0000"/>
                    </a:solidFill>
                    <a:effectLst/>
                    <a:latin typeface="Times New Roman"/>
                    <a:ea typeface="Times New Roman"/>
                    <a:cs typeface="Arial"/>
                  </a:rPr>
                  <a:t>Mutual inductance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12</m:t>
                        </m:r>
                      </m:sub>
                    </m:sSub>
                  </m:oMath>
                </a14:m>
                <a:r>
                  <a:rPr lang="en-US" sz="2800" dirty="0">
                    <a:effectLst/>
                    <a:latin typeface="Times New Roman"/>
                    <a:ea typeface="Times New Roman"/>
                    <a:cs typeface="Arial"/>
                  </a:rPr>
                  <a:t>: is define as the ratio of the flux linkage </a:t>
                </a:r>
                <a14:m>
                  <m:oMath xmlns:m="http://schemas.openxmlformats.org/officeDocument/2006/math">
                    <m:sSub>
                      <m:sSubPr>
                        <m:ctrlPr>
                          <a:rPr lang="en-US" sz="2800" i="1">
                            <a:effectLst/>
                            <a:latin typeface="Cambria Math"/>
                            <a:ea typeface="Times New Roman"/>
                            <a:cs typeface="Times New Roman"/>
                          </a:rPr>
                        </m:ctrlPr>
                      </m:sSubPr>
                      <m:e>
                        <m:r>
                          <m:rPr>
                            <m:sty m:val="p"/>
                          </m:rPr>
                          <a:rPr lang="en-US" sz="2800">
                            <a:effectLst/>
                            <a:latin typeface="Cambria Math"/>
                            <a:ea typeface="Times New Roman"/>
                            <a:cs typeface="Times New Roman"/>
                          </a:rPr>
                          <m:t>λ</m:t>
                        </m:r>
                      </m:e>
                      <m:sub>
                        <m:r>
                          <a:rPr lang="en-US" sz="2800" i="1">
                            <a:effectLst/>
                            <a:latin typeface="Cambria Math"/>
                            <a:ea typeface="Times New Roman"/>
                            <a:cs typeface="Times New Roman"/>
                          </a:rPr>
                          <m:t>12</m:t>
                        </m:r>
                      </m:sub>
                    </m:sSub>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𝑁</m:t>
                        </m:r>
                      </m:e>
                      <m:sub>
                        <m:r>
                          <a:rPr lang="en-US" sz="2800" i="1">
                            <a:effectLst/>
                            <a:latin typeface="Cambria Math"/>
                            <a:ea typeface="Times New Roman"/>
                            <a:cs typeface="Times New Roman"/>
                          </a:rPr>
                          <m:t>1</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12</m:t>
                        </m:r>
                      </m:sub>
                    </m:sSub>
                  </m:oMath>
                </a14:m>
                <a:r>
                  <a:rPr lang="en-US" sz="2800" dirty="0">
                    <a:effectLst/>
                    <a:latin typeface="Times New Roman"/>
                    <a:ea typeface="Times New Roman"/>
                    <a:cs typeface="Arial"/>
                  </a:rPr>
                  <a:t> on circuit 1 to current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oMath>
                </a14:m>
                <a:r>
                  <a:rPr lang="en-US" sz="2800" dirty="0">
                    <a:effectLst/>
                    <a:latin typeface="Times New Roman"/>
                    <a:ea typeface="Times New Roman"/>
                    <a:cs typeface="Arial"/>
                  </a:rPr>
                  <a:t>, that is,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12</m:t>
                          </m:r>
                        </m:sub>
                      </m:sSub>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m:rPr>
                                  <m:sty m:val="p"/>
                                </m:rPr>
                                <a:rPr lang="en-US" sz="2800">
                                  <a:effectLst/>
                                  <a:latin typeface="Cambria Math"/>
                                  <a:ea typeface="Times New Roman"/>
                                  <a:cs typeface="Times New Roman"/>
                                </a:rPr>
                                <m:t>λ</m:t>
                              </m:r>
                            </m:e>
                            <m:sub>
                              <m:r>
                                <a:rPr lang="en-US" sz="2800" i="1">
                                  <a:effectLst/>
                                  <a:latin typeface="Cambria Math"/>
                                  <a:ea typeface="Times New Roman"/>
                                  <a:cs typeface="Times New Roman"/>
                                </a:rPr>
                                <m:t>12</m:t>
                              </m:r>
                            </m:sub>
                          </m:sSub>
                        </m:num>
                        <m:den>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den>
                      </m:f>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𝑁</m:t>
                              </m:r>
                            </m:e>
                            <m:sub>
                              <m:r>
                                <a:rPr lang="en-US" sz="2800" i="1">
                                  <a:effectLst/>
                                  <a:latin typeface="Cambria Math"/>
                                  <a:ea typeface="Times New Roman"/>
                                  <a:cs typeface="Times New Roman"/>
                                </a:rPr>
                                <m:t>1</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12</m:t>
                              </m:r>
                            </m:sub>
                          </m:sSub>
                        </m:num>
                        <m:den>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59</m:t>
                      </m:r>
                      <m:r>
                        <m:rPr>
                          <m:sty m:val="p"/>
                        </m:rPr>
                        <a:rPr lang="en-US" sz="2800">
                          <a:effectLst/>
                          <a:latin typeface="Cambria Math"/>
                          <a:ea typeface="Calibri"/>
                          <a:cs typeface="Times New Roman"/>
                        </a:rPr>
                        <m:t>a</m:t>
                      </m:r>
                      <m:r>
                        <a:rPr lang="en-US" sz="2800">
                          <a:effectLst/>
                          <a:latin typeface="Cambria Math"/>
                          <a:ea typeface="Calibri"/>
                          <a:cs typeface="Times New Roman"/>
                        </a:rPr>
                        <m:t>)</m:t>
                      </m:r>
                    </m:oMath>
                  </m:oMathPara>
                </a14:m>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36712"/>
                <a:ext cx="9144000" cy="6021288"/>
              </a:xfrm>
              <a:blipFill rotWithShape="1">
                <a:blip r:embed="rId3"/>
                <a:stretch>
                  <a:fillRect l="-800" r="-867"/>
                </a:stretch>
              </a:blipFill>
            </p:spPr>
            <p:txBody>
              <a:bodyPr/>
              <a:lstStyle/>
              <a:p>
                <a:r>
                  <a:rPr lang="ar-IQ">
                    <a:noFill/>
                  </a:rPr>
                  <a:t> </a:t>
                </a:r>
              </a:p>
            </p:txBody>
          </p:sp>
        </mc:Fallback>
      </mc:AlternateContent>
    </p:spTree>
    <p:extLst>
      <p:ext uri="{BB962C8B-B14F-4D97-AF65-F5344CB8AC3E}">
        <p14:creationId xmlns:p14="http://schemas.microsoft.com/office/powerpoint/2010/main" val="326125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lvl="0" indent="0" algn="ctr" rtl="0">
              <a:lnSpc>
                <a:spcPct val="115000"/>
              </a:lnSpc>
              <a:buClr>
                <a:srgbClr val="0BD0D9"/>
              </a:buClr>
              <a:buNone/>
            </a:pPr>
            <a:endParaRPr lang="en-US" sz="2800" dirty="0" smtClean="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smtClean="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smtClean="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smtClean="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a:solidFill>
                <a:prstClr val="black"/>
              </a:solidFill>
              <a:latin typeface="Times New Roman"/>
              <a:ea typeface="Times New Roman"/>
              <a:cs typeface="Arial"/>
            </a:endParaRPr>
          </a:p>
          <a:p>
            <a:pPr marL="0" lvl="0" indent="0" algn="ctr" rtl="0">
              <a:lnSpc>
                <a:spcPct val="115000"/>
              </a:lnSpc>
              <a:buClr>
                <a:srgbClr val="0BD0D9"/>
              </a:buClr>
              <a:buNone/>
            </a:pPr>
            <a:endParaRPr lang="en-US" sz="2800" dirty="0" smtClean="0">
              <a:solidFill>
                <a:prstClr val="black"/>
              </a:solidFill>
              <a:latin typeface="Times New Roman"/>
              <a:ea typeface="Times New Roman"/>
              <a:cs typeface="Arial"/>
            </a:endParaRPr>
          </a:p>
          <a:p>
            <a:pPr marL="0" lvl="0" indent="0" algn="ctr" rtl="0">
              <a:lnSpc>
                <a:spcPct val="115000"/>
              </a:lnSpc>
              <a:buClr>
                <a:srgbClr val="0BD0D9"/>
              </a:buClr>
              <a:buNone/>
            </a:pPr>
            <a:r>
              <a:rPr lang="en-US" sz="2800" dirty="0" smtClean="0">
                <a:solidFill>
                  <a:prstClr val="black"/>
                </a:solidFill>
                <a:latin typeface="Times New Roman"/>
                <a:ea typeface="Times New Roman"/>
                <a:cs typeface="Arial"/>
              </a:rPr>
              <a:t>Figure </a:t>
            </a:r>
            <a:r>
              <a:rPr lang="en-US" sz="2800" dirty="0">
                <a:solidFill>
                  <a:prstClr val="black"/>
                </a:solidFill>
                <a:latin typeface="Times New Roman"/>
                <a:ea typeface="Times New Roman"/>
                <a:cs typeface="Arial"/>
              </a:rPr>
              <a:t>8.18 Magnetic interaction between two circuits.</a:t>
            </a:r>
            <a:endParaRPr lang="en-US" sz="2400" dirty="0">
              <a:solidFill>
                <a:prstClr val="black"/>
              </a:solidFill>
              <a:latin typeface="Calibri"/>
              <a:ea typeface="Calibri"/>
              <a:cs typeface="Arial"/>
            </a:endParaRPr>
          </a:p>
          <a:p>
            <a:pPr marL="0" indent="0">
              <a:buNone/>
            </a:pPr>
            <a:endParaRPr lang="ar-IQ" dirty="0"/>
          </a:p>
        </p:txBody>
      </p:sp>
      <p:pic>
        <p:nvPicPr>
          <p:cNvPr id="4" name="Picture 3" descr="C:\Users\Al_marsa\Desktop\Capture.PNG"/>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6950383" cy="4437112"/>
          </a:xfrm>
          <a:prstGeom prst="rect">
            <a:avLst/>
          </a:prstGeom>
          <a:noFill/>
          <a:ln>
            <a:noFill/>
          </a:ln>
        </p:spPr>
      </p:pic>
    </p:spTree>
    <p:extLst>
      <p:ext uri="{BB962C8B-B14F-4D97-AF65-F5344CB8AC3E}">
        <p14:creationId xmlns:p14="http://schemas.microsoft.com/office/powerpoint/2010/main" val="2032311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4266"/>
                <a:ext cx="9144000" cy="6858000"/>
              </a:xfrm>
            </p:spPr>
            <p:txBody>
              <a:bodyPr>
                <a:normAutofit fontScale="92500"/>
              </a:bodyPr>
              <a:lstStyle/>
              <a:p>
                <a:pPr marL="0" indent="0" algn="just" rtl="0">
                  <a:spcAft>
                    <a:spcPts val="0"/>
                  </a:spcAft>
                  <a:buNone/>
                </a:pPr>
                <a:r>
                  <a:rPr lang="en-US" sz="2800" dirty="0" smtClean="0">
                    <a:latin typeface="Times New Roman"/>
                    <a:ea typeface="Times New Roman"/>
                    <a:cs typeface="Arial"/>
                  </a:rPr>
                  <a:t>Similarly, the mutual inductance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21</m:t>
                        </m:r>
                      </m:sub>
                    </m:sSub>
                  </m:oMath>
                </a14:m>
                <a:r>
                  <a:rPr lang="en-US" sz="2800" dirty="0">
                    <a:effectLst/>
                    <a:latin typeface="Times New Roman"/>
                    <a:ea typeface="Times New Roman"/>
                    <a:cs typeface="Arial"/>
                  </a:rPr>
                  <a:t> is defined as the flux linkages of circuit 2 per unit current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1</m:t>
                        </m:r>
                      </m:sub>
                    </m:sSub>
                  </m:oMath>
                </a14:m>
                <a:r>
                  <a:rPr lang="en-US" sz="2800" dirty="0">
                    <a:effectLst/>
                    <a:latin typeface="Times New Roman"/>
                    <a:ea typeface="Times New Roman"/>
                    <a:cs typeface="Arial"/>
                  </a:rPr>
                  <a:t>; that is,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21</m:t>
                          </m:r>
                        </m:sub>
                      </m:sSub>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m:rPr>
                                  <m:sty m:val="p"/>
                                </m:rPr>
                                <a:rPr lang="en-US" sz="2800">
                                  <a:effectLst/>
                                  <a:latin typeface="Cambria Math"/>
                                  <a:ea typeface="Times New Roman"/>
                                  <a:cs typeface="Times New Roman"/>
                                </a:rPr>
                                <m:t>λ</m:t>
                              </m:r>
                            </m:e>
                            <m:sub>
                              <m:r>
                                <a:rPr lang="en-US" sz="2800" i="1">
                                  <a:effectLst/>
                                  <a:latin typeface="Cambria Math"/>
                                  <a:ea typeface="Times New Roman"/>
                                  <a:cs typeface="Times New Roman"/>
                                </a:rPr>
                                <m:t>21</m:t>
                              </m:r>
                            </m:sub>
                          </m:sSub>
                        </m:num>
                        <m:den>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1</m:t>
                              </m:r>
                            </m:sub>
                          </m:sSub>
                        </m:den>
                      </m:f>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𝑁</m:t>
                              </m:r>
                            </m:e>
                            <m:sub>
                              <m:r>
                                <a:rPr lang="en-US" sz="2800" i="1">
                                  <a:effectLst/>
                                  <a:latin typeface="Cambria Math"/>
                                  <a:ea typeface="Times New Roman"/>
                                  <a:cs typeface="Times New Roman"/>
                                </a:rPr>
                                <m:t>2</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𝜓</m:t>
                              </m:r>
                            </m:e>
                            <m:sub>
                              <m:r>
                                <a:rPr lang="en-US" sz="2800" i="1">
                                  <a:effectLst/>
                                  <a:latin typeface="Cambria Math"/>
                                  <a:ea typeface="Times New Roman"/>
                                  <a:cs typeface="Times New Roman"/>
                                </a:rPr>
                                <m:t>21</m:t>
                              </m:r>
                            </m:sub>
                          </m:sSub>
                        </m:num>
                        <m:den>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1</m:t>
                              </m:r>
                            </m:sub>
                          </m:sSub>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59</m:t>
                      </m:r>
                      <m:r>
                        <m:rPr>
                          <m:sty m:val="p"/>
                        </m:rPr>
                        <a:rPr lang="en-US" sz="2800">
                          <a:effectLst/>
                          <a:latin typeface="Cambria Math"/>
                          <a:ea typeface="Calibri"/>
                          <a:cs typeface="Times New Roman"/>
                        </a:rPr>
                        <m:t>b</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spcBef>
                    <a:spcPts val="1200"/>
                  </a:spcBef>
                  <a:spcAft>
                    <a:spcPts val="1000"/>
                  </a:spcAft>
                  <a:buNone/>
                </a:pPr>
                <a:r>
                  <a:rPr lang="en-US" sz="2800" dirty="0">
                    <a:effectLst/>
                    <a:latin typeface="Times New Roman"/>
                    <a:ea typeface="Times New Roman"/>
                    <a:cs typeface="Arial"/>
                  </a:rPr>
                  <a:t>in the absence of ferromagnetic material</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12</m:t>
                          </m:r>
                        </m:sub>
                      </m:sSub>
                      <m:r>
                        <a:rPr lang="en-US" sz="2800" i="1">
                          <a:effectLst/>
                          <a:latin typeface="Cambria Math"/>
                          <a:ea typeface="Calibri"/>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21</m:t>
                          </m:r>
                        </m:sub>
                      </m:sSub>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59</m:t>
                      </m:r>
                      <m:r>
                        <m:rPr>
                          <m:sty m:val="p"/>
                        </m:rPr>
                        <a:rPr lang="en-US" sz="2800">
                          <a:effectLst/>
                          <a:latin typeface="Cambria Math"/>
                          <a:ea typeface="Calibri"/>
                          <a:cs typeface="Times New Roman"/>
                        </a:rPr>
                        <m:t>c</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spcAft>
                    <a:spcPts val="0"/>
                  </a:spcAft>
                  <a:buNone/>
                </a:pPr>
                <a:r>
                  <a:rPr lang="en-US" sz="2800" dirty="0" smtClean="0">
                    <a:effectLst/>
                    <a:latin typeface="Times New Roman"/>
                    <a:ea typeface="Times New Roman"/>
                    <a:cs typeface="Arial"/>
                  </a:rPr>
                  <a:t>the </a:t>
                </a:r>
                <a:r>
                  <a:rPr lang="en-US" sz="2800" dirty="0">
                    <a:effectLst/>
                    <a:latin typeface="Times New Roman"/>
                    <a:ea typeface="Times New Roman"/>
                    <a:cs typeface="Arial"/>
                  </a:rPr>
                  <a:t>self-inductance of circuits 1 and 2, respectively, as</a:t>
                </a:r>
                <a:endParaRPr lang="en-US" sz="24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sSub>
                        <m:sSubPr>
                          <m:ctrlPr>
                            <a:rPr lang="en-US" sz="2800" i="1" smtClean="0">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𝐿</m:t>
                          </m:r>
                        </m:e>
                        <m:sub>
                          <m:r>
                            <a:rPr lang="en-US" sz="2800" i="1">
                              <a:solidFill>
                                <a:srgbClr val="0070C0"/>
                              </a:solidFill>
                              <a:effectLst/>
                              <a:latin typeface="Cambria Math"/>
                              <a:ea typeface="Times New Roman"/>
                              <a:cs typeface="Times New Roman"/>
                            </a:rPr>
                            <m:t>1</m:t>
                          </m:r>
                        </m:sub>
                      </m:sSub>
                      <m:r>
                        <a:rPr lang="en-US" sz="2800" i="1">
                          <a:solidFill>
                            <a:srgbClr val="0070C0"/>
                          </a:solidFill>
                          <a:effectLst/>
                          <a:latin typeface="Cambria Math"/>
                          <a:ea typeface="Times New Roman"/>
                          <a:cs typeface="Times New Roman"/>
                        </a:rPr>
                        <m:t>=</m:t>
                      </m:r>
                      <m:f>
                        <m:fPr>
                          <m:ctrlPr>
                            <a:rPr lang="en-US" sz="2800" i="1">
                              <a:solidFill>
                                <a:srgbClr val="0070C0"/>
                              </a:solidFill>
                              <a:effectLst/>
                              <a:latin typeface="Cambria Math"/>
                              <a:ea typeface="Times New Roman"/>
                              <a:cs typeface="Times New Roman"/>
                            </a:rPr>
                          </m:ctrlPr>
                        </m:fPr>
                        <m:num>
                          <m:sSub>
                            <m:sSubPr>
                              <m:ctrlPr>
                                <a:rPr lang="en-US" sz="2800" i="1">
                                  <a:solidFill>
                                    <a:srgbClr val="0070C0"/>
                                  </a:solidFill>
                                  <a:effectLst/>
                                  <a:latin typeface="Cambria Math"/>
                                  <a:ea typeface="Times New Roman"/>
                                  <a:cs typeface="Times New Roman"/>
                                </a:rPr>
                              </m:ctrlPr>
                            </m:sSubPr>
                            <m:e>
                              <m:r>
                                <m:rPr>
                                  <m:sty m:val="p"/>
                                </m:rPr>
                                <a:rPr lang="en-US" sz="2800">
                                  <a:solidFill>
                                    <a:srgbClr val="0070C0"/>
                                  </a:solidFill>
                                  <a:effectLst/>
                                  <a:latin typeface="Cambria Math"/>
                                  <a:ea typeface="Times New Roman"/>
                                  <a:cs typeface="Times New Roman"/>
                                </a:rPr>
                                <m:t>λ</m:t>
                              </m:r>
                            </m:e>
                            <m:sub>
                              <m:r>
                                <a:rPr lang="en-US" sz="2800" i="1">
                                  <a:solidFill>
                                    <a:srgbClr val="0070C0"/>
                                  </a:solidFill>
                                  <a:effectLst/>
                                  <a:latin typeface="Cambria Math"/>
                                  <a:ea typeface="Times New Roman"/>
                                  <a:cs typeface="Times New Roman"/>
                                </a:rPr>
                                <m:t>11</m:t>
                              </m:r>
                            </m:sub>
                          </m:sSub>
                        </m:num>
                        <m:den>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𝐼</m:t>
                              </m:r>
                            </m:e>
                            <m:sub>
                              <m:r>
                                <a:rPr lang="en-US" sz="2800" i="1">
                                  <a:solidFill>
                                    <a:srgbClr val="0070C0"/>
                                  </a:solidFill>
                                  <a:effectLst/>
                                  <a:latin typeface="Cambria Math"/>
                                  <a:ea typeface="Times New Roman"/>
                                  <a:cs typeface="Times New Roman"/>
                                </a:rPr>
                                <m:t>1</m:t>
                              </m:r>
                            </m:sub>
                          </m:sSub>
                        </m:den>
                      </m:f>
                      <m:r>
                        <a:rPr lang="en-US" sz="2800" i="1">
                          <a:solidFill>
                            <a:srgbClr val="0070C0"/>
                          </a:solidFill>
                          <a:effectLst/>
                          <a:latin typeface="Cambria Math"/>
                          <a:ea typeface="Times New Roman"/>
                          <a:cs typeface="Times New Roman"/>
                        </a:rPr>
                        <m:t>=</m:t>
                      </m:r>
                      <m:f>
                        <m:fPr>
                          <m:ctrlPr>
                            <a:rPr lang="en-US" sz="2800" i="1">
                              <a:solidFill>
                                <a:srgbClr val="0070C0"/>
                              </a:solidFill>
                              <a:effectLst/>
                              <a:latin typeface="Cambria Math"/>
                              <a:ea typeface="Times New Roman"/>
                              <a:cs typeface="Times New Roman"/>
                            </a:rPr>
                          </m:ctrlPr>
                        </m:fPr>
                        <m:num>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𝑁</m:t>
                              </m:r>
                            </m:e>
                            <m:sub>
                              <m:r>
                                <a:rPr lang="en-US" sz="2800" i="1">
                                  <a:solidFill>
                                    <a:srgbClr val="0070C0"/>
                                  </a:solidFill>
                                  <a:effectLst/>
                                  <a:latin typeface="Cambria Math"/>
                                  <a:ea typeface="Times New Roman"/>
                                  <a:cs typeface="Times New Roman"/>
                                </a:rPr>
                                <m:t>1</m:t>
                              </m:r>
                            </m:sub>
                          </m:sSub>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𝜓</m:t>
                              </m:r>
                            </m:e>
                            <m:sub>
                              <m:r>
                                <a:rPr lang="en-US" sz="2800" i="1">
                                  <a:solidFill>
                                    <a:srgbClr val="0070C0"/>
                                  </a:solidFill>
                                  <a:effectLst/>
                                  <a:latin typeface="Cambria Math"/>
                                  <a:ea typeface="Times New Roman"/>
                                  <a:cs typeface="Times New Roman"/>
                                </a:rPr>
                                <m:t>1</m:t>
                              </m:r>
                            </m:sub>
                          </m:sSub>
                        </m:num>
                        <m:den>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𝐼</m:t>
                              </m:r>
                            </m:e>
                            <m:sub>
                              <m:r>
                                <a:rPr lang="en-US" sz="2800" i="1">
                                  <a:solidFill>
                                    <a:srgbClr val="0070C0"/>
                                  </a:solidFill>
                                  <a:effectLst/>
                                  <a:latin typeface="Cambria Math"/>
                                  <a:ea typeface="Times New Roman"/>
                                  <a:cs typeface="Times New Roman"/>
                                </a:rPr>
                                <m:t>1</m:t>
                              </m:r>
                            </m:sub>
                          </m:sSub>
                        </m:den>
                      </m:f>
                      <m:r>
                        <a:rPr lang="en-US" sz="2800" i="1">
                          <a:effectLst/>
                          <a:latin typeface="Cambria Math"/>
                          <a:ea typeface="Calibri"/>
                          <a:cs typeface="Times New Roman"/>
                        </a:rPr>
                        <m:t> </m:t>
                      </m:r>
                      <m:r>
                        <a:rPr lang="en-US" sz="2800" b="0" i="0" smtClean="0">
                          <a:effectLst/>
                          <a:latin typeface="Cambria Math"/>
                          <a:ea typeface="Calibri"/>
                          <a:cs typeface="Times New Roman"/>
                        </a:rPr>
                        <m:t>       </m:t>
                      </m:r>
                      <m:d>
                        <m:dPr>
                          <m:ctrlPr>
                            <a:rPr lang="en-US" sz="2800" i="1">
                              <a:effectLst/>
                              <a:latin typeface="Cambria Math"/>
                              <a:ea typeface="Calibri"/>
                              <a:cs typeface="Times New Roman"/>
                            </a:rPr>
                          </m:ctrlPr>
                        </m:dPr>
                        <m:e>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60</m:t>
                          </m:r>
                        </m:e>
                      </m:d>
                      <m:r>
                        <a:rPr lang="en-US" sz="2800" b="0" i="1" smtClean="0">
                          <a:effectLst/>
                          <a:latin typeface="Cambria Math"/>
                          <a:ea typeface="Calibri"/>
                          <a:cs typeface="Times New Roman"/>
                        </a:rPr>
                        <m:t>   </m:t>
                      </m:r>
                      <m:r>
                        <m:rPr>
                          <m:sty m:val="p"/>
                        </m:rPr>
                        <a:rPr lang="en-US" sz="2800" b="0" i="0" smtClean="0">
                          <a:effectLst/>
                          <a:latin typeface="Cambria Math"/>
                          <a:ea typeface="Calibri"/>
                          <a:cs typeface="Times New Roman"/>
                        </a:rPr>
                        <m:t>and</m:t>
                      </m:r>
                      <m:r>
                        <a:rPr lang="en-US" sz="2800" b="0" i="1" smtClean="0">
                          <a:effectLst/>
                          <a:latin typeface="Cambria Math"/>
                          <a:ea typeface="Calibri"/>
                          <a:cs typeface="Times New Roman"/>
                        </a:rPr>
                        <m:t>   </m:t>
                      </m:r>
                      <m:sSub>
                        <m:sSubPr>
                          <m:ctrlPr>
                            <a:rPr lang="en-US" sz="2800" i="1" smtClean="0">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𝐿</m:t>
                          </m:r>
                        </m:e>
                        <m:sub>
                          <m:r>
                            <a:rPr lang="en-US" sz="2800" i="1">
                              <a:solidFill>
                                <a:srgbClr val="0070C0"/>
                              </a:solidFill>
                              <a:effectLst/>
                              <a:latin typeface="Cambria Math"/>
                              <a:ea typeface="Times New Roman"/>
                              <a:cs typeface="Times New Roman"/>
                            </a:rPr>
                            <m:t>2</m:t>
                          </m:r>
                        </m:sub>
                      </m:sSub>
                      <m:r>
                        <a:rPr lang="en-US" sz="2800" i="1">
                          <a:solidFill>
                            <a:srgbClr val="0070C0"/>
                          </a:solidFill>
                          <a:effectLst/>
                          <a:latin typeface="Cambria Math"/>
                          <a:ea typeface="Times New Roman"/>
                          <a:cs typeface="Times New Roman"/>
                        </a:rPr>
                        <m:t>=</m:t>
                      </m:r>
                      <m:f>
                        <m:fPr>
                          <m:ctrlPr>
                            <a:rPr lang="en-US" sz="2800" i="1">
                              <a:solidFill>
                                <a:srgbClr val="0070C0"/>
                              </a:solidFill>
                              <a:effectLst/>
                              <a:latin typeface="Cambria Math"/>
                              <a:ea typeface="Times New Roman"/>
                              <a:cs typeface="Times New Roman"/>
                            </a:rPr>
                          </m:ctrlPr>
                        </m:fPr>
                        <m:num>
                          <m:sSub>
                            <m:sSubPr>
                              <m:ctrlPr>
                                <a:rPr lang="en-US" sz="2800" i="1">
                                  <a:solidFill>
                                    <a:srgbClr val="0070C0"/>
                                  </a:solidFill>
                                  <a:effectLst/>
                                  <a:latin typeface="Cambria Math"/>
                                  <a:ea typeface="Times New Roman"/>
                                  <a:cs typeface="Times New Roman"/>
                                </a:rPr>
                              </m:ctrlPr>
                            </m:sSubPr>
                            <m:e>
                              <m:r>
                                <m:rPr>
                                  <m:sty m:val="p"/>
                                </m:rPr>
                                <a:rPr lang="en-US" sz="2800">
                                  <a:solidFill>
                                    <a:srgbClr val="0070C0"/>
                                  </a:solidFill>
                                  <a:effectLst/>
                                  <a:latin typeface="Cambria Math"/>
                                  <a:ea typeface="Times New Roman"/>
                                  <a:cs typeface="Times New Roman"/>
                                </a:rPr>
                                <m:t>λ</m:t>
                              </m:r>
                            </m:e>
                            <m:sub>
                              <m:r>
                                <a:rPr lang="en-US" sz="2800" i="1">
                                  <a:solidFill>
                                    <a:srgbClr val="0070C0"/>
                                  </a:solidFill>
                                  <a:effectLst/>
                                  <a:latin typeface="Cambria Math"/>
                                  <a:ea typeface="Times New Roman"/>
                                  <a:cs typeface="Times New Roman"/>
                                </a:rPr>
                                <m:t>22</m:t>
                              </m:r>
                            </m:sub>
                          </m:sSub>
                        </m:num>
                        <m:den>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𝐼</m:t>
                              </m:r>
                            </m:e>
                            <m:sub>
                              <m:r>
                                <a:rPr lang="en-US" sz="2800" i="1">
                                  <a:solidFill>
                                    <a:srgbClr val="0070C0"/>
                                  </a:solidFill>
                                  <a:effectLst/>
                                  <a:latin typeface="Cambria Math"/>
                                  <a:ea typeface="Times New Roman"/>
                                  <a:cs typeface="Times New Roman"/>
                                </a:rPr>
                                <m:t>2</m:t>
                              </m:r>
                            </m:sub>
                          </m:sSub>
                        </m:den>
                      </m:f>
                      <m:r>
                        <a:rPr lang="en-US" sz="2800" i="1">
                          <a:solidFill>
                            <a:srgbClr val="0070C0"/>
                          </a:solidFill>
                          <a:effectLst/>
                          <a:latin typeface="Cambria Math"/>
                          <a:ea typeface="Times New Roman"/>
                          <a:cs typeface="Times New Roman"/>
                        </a:rPr>
                        <m:t>=</m:t>
                      </m:r>
                      <m:f>
                        <m:fPr>
                          <m:ctrlPr>
                            <a:rPr lang="en-US" sz="2800" i="1">
                              <a:solidFill>
                                <a:srgbClr val="0070C0"/>
                              </a:solidFill>
                              <a:effectLst/>
                              <a:latin typeface="Cambria Math"/>
                              <a:ea typeface="Times New Roman"/>
                              <a:cs typeface="Times New Roman"/>
                            </a:rPr>
                          </m:ctrlPr>
                        </m:fPr>
                        <m:num>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𝑁</m:t>
                              </m:r>
                            </m:e>
                            <m:sub>
                              <m:r>
                                <a:rPr lang="en-US" sz="2800" i="1">
                                  <a:solidFill>
                                    <a:srgbClr val="0070C0"/>
                                  </a:solidFill>
                                  <a:effectLst/>
                                  <a:latin typeface="Cambria Math"/>
                                  <a:ea typeface="Times New Roman"/>
                                  <a:cs typeface="Times New Roman"/>
                                </a:rPr>
                                <m:t>2</m:t>
                              </m:r>
                            </m:sub>
                          </m:sSub>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𝜓</m:t>
                              </m:r>
                            </m:e>
                            <m:sub>
                              <m:r>
                                <a:rPr lang="en-US" sz="2800" i="1">
                                  <a:solidFill>
                                    <a:srgbClr val="0070C0"/>
                                  </a:solidFill>
                                  <a:effectLst/>
                                  <a:latin typeface="Cambria Math"/>
                                  <a:ea typeface="Times New Roman"/>
                                  <a:cs typeface="Times New Roman"/>
                                </a:rPr>
                                <m:t>2</m:t>
                              </m:r>
                            </m:sub>
                          </m:sSub>
                        </m:num>
                        <m:den>
                          <m:sSub>
                            <m:sSubPr>
                              <m:ctrlPr>
                                <a:rPr lang="en-US" sz="2800" i="1">
                                  <a:solidFill>
                                    <a:srgbClr val="0070C0"/>
                                  </a:solidFill>
                                  <a:effectLst/>
                                  <a:latin typeface="Cambria Math"/>
                                  <a:ea typeface="Times New Roman"/>
                                  <a:cs typeface="Times New Roman"/>
                                </a:rPr>
                              </m:ctrlPr>
                            </m:sSubPr>
                            <m:e>
                              <m:r>
                                <a:rPr lang="en-US" sz="2800" i="1">
                                  <a:solidFill>
                                    <a:srgbClr val="0070C0"/>
                                  </a:solidFill>
                                  <a:effectLst/>
                                  <a:latin typeface="Cambria Math"/>
                                  <a:ea typeface="Times New Roman"/>
                                  <a:cs typeface="Times New Roman"/>
                                </a:rPr>
                                <m:t>𝐼</m:t>
                              </m:r>
                            </m:e>
                            <m:sub>
                              <m:r>
                                <a:rPr lang="en-US" sz="2800" i="1">
                                  <a:solidFill>
                                    <a:srgbClr val="0070C0"/>
                                  </a:solidFill>
                                  <a:effectLst/>
                                  <a:latin typeface="Cambria Math"/>
                                  <a:ea typeface="Times New Roman"/>
                                  <a:cs typeface="Times New Roman"/>
                                </a:rPr>
                                <m:t>2</m:t>
                              </m:r>
                            </m:sub>
                          </m:sSub>
                        </m:den>
                      </m:f>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61</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20000"/>
                  </a:lnSpc>
                  <a:spcBef>
                    <a:spcPts val="1200"/>
                  </a:spcBef>
                  <a:spcAft>
                    <a:spcPts val="0"/>
                  </a:spcAft>
                  <a:buNone/>
                </a:pPr>
                <a:r>
                  <a:rPr lang="en-US" sz="2800" dirty="0">
                    <a:effectLst/>
                    <a:latin typeface="Times New Roman"/>
                    <a:ea typeface="Calibri"/>
                    <a:cs typeface="Arial"/>
                  </a:rPr>
                  <a:t>Where</a:t>
                </a:r>
                <a:r>
                  <a:rPr lang="en-US" sz="2400" dirty="0" smtClean="0">
                    <a:latin typeface="Calibri"/>
                    <a:ea typeface="Calibri"/>
                    <a:cs typeface="Arial"/>
                  </a:rPr>
                  <a:t>             </a:t>
                </a:r>
                <a14:m>
                  <m:oMath xmlns:m="http://schemas.openxmlformats.org/officeDocument/2006/math">
                    <m:sSub>
                      <m:sSubPr>
                        <m:ctrlPr>
                          <a:rPr lang="en-US" sz="2800" i="1" smtClean="0">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𝜓</m:t>
                        </m:r>
                      </m:e>
                      <m:sub>
                        <m:r>
                          <a:rPr lang="en-US" sz="2800" i="1">
                            <a:solidFill>
                              <a:srgbClr val="FF0000"/>
                            </a:solidFill>
                            <a:effectLst/>
                            <a:latin typeface="Cambria Math"/>
                            <a:ea typeface="Times New Roman"/>
                            <a:cs typeface="Times New Roman"/>
                          </a:rPr>
                          <m:t>1</m:t>
                        </m:r>
                      </m:sub>
                    </m:sSub>
                    <m:r>
                      <a:rPr lang="en-US" sz="2800" i="1">
                        <a:solidFill>
                          <a:srgbClr val="FF0000"/>
                        </a:solidFill>
                        <a:effectLst/>
                        <a:latin typeface="Cambria Math"/>
                        <a:ea typeface="Times New Roman"/>
                        <a:cs typeface="Times New Roman"/>
                      </a:rPr>
                      <m:t>=</m:t>
                    </m:r>
                    <m:sSub>
                      <m:sSubPr>
                        <m:ctrlPr>
                          <a:rPr lang="en-US" sz="2800" i="1">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𝜓</m:t>
                        </m:r>
                      </m:e>
                      <m:sub>
                        <m:r>
                          <a:rPr lang="en-US" sz="2800" i="1">
                            <a:solidFill>
                              <a:srgbClr val="FF0000"/>
                            </a:solidFill>
                            <a:effectLst/>
                            <a:latin typeface="Cambria Math"/>
                            <a:ea typeface="Times New Roman"/>
                            <a:cs typeface="Times New Roman"/>
                          </a:rPr>
                          <m:t>11</m:t>
                        </m:r>
                      </m:sub>
                    </m:sSub>
                    <m:r>
                      <a:rPr lang="en-US" sz="2800" i="1">
                        <a:solidFill>
                          <a:srgbClr val="FF0000"/>
                        </a:solidFill>
                        <a:effectLst/>
                        <a:latin typeface="Cambria Math"/>
                        <a:ea typeface="Times New Roman"/>
                        <a:cs typeface="Times New Roman"/>
                      </a:rPr>
                      <m:t>+</m:t>
                    </m:r>
                    <m:sSub>
                      <m:sSubPr>
                        <m:ctrlPr>
                          <a:rPr lang="en-US" sz="2800" i="1">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𝜓</m:t>
                        </m:r>
                      </m:e>
                      <m:sub>
                        <m:r>
                          <a:rPr lang="en-US" sz="2800" i="1">
                            <a:solidFill>
                              <a:srgbClr val="FF0000"/>
                            </a:solidFill>
                            <a:effectLst/>
                            <a:latin typeface="Cambria Math"/>
                            <a:ea typeface="Times New Roman"/>
                            <a:cs typeface="Times New Roman"/>
                          </a:rPr>
                          <m:t>12</m:t>
                        </m:r>
                      </m:sub>
                    </m:sSub>
                    <m:r>
                      <a:rPr lang="en-US" sz="2800" b="0" i="0" smtClean="0">
                        <a:effectLst/>
                        <a:latin typeface="Cambria Math"/>
                        <a:ea typeface="Times New Roman"/>
                        <a:cs typeface="Times New Roman"/>
                      </a:rPr>
                      <m:t>   </m:t>
                    </m:r>
                    <m:r>
                      <m:rPr>
                        <m:sty m:val="p"/>
                      </m:rPr>
                      <a:rPr lang="en-US" sz="2800" b="0" i="0" smtClean="0">
                        <a:effectLst/>
                        <a:latin typeface="Cambria Math"/>
                        <a:ea typeface="Times New Roman"/>
                        <a:cs typeface="Times New Roman"/>
                      </a:rPr>
                      <m:t>and</m:t>
                    </m:r>
                    <m:r>
                      <a:rPr lang="en-US" sz="2800" b="0" i="0" smtClean="0">
                        <a:effectLst/>
                        <a:latin typeface="Cambria Math"/>
                        <a:ea typeface="Times New Roman"/>
                        <a:cs typeface="Times New Roman"/>
                      </a:rPr>
                      <m:t>     </m:t>
                    </m:r>
                    <m:sSub>
                      <m:sSubPr>
                        <m:ctrlPr>
                          <a:rPr lang="en-US" sz="2800" i="1" smtClean="0">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𝜓</m:t>
                        </m:r>
                      </m:e>
                      <m:sub>
                        <m:r>
                          <a:rPr lang="en-US" sz="2800" i="1">
                            <a:solidFill>
                              <a:srgbClr val="FF0000"/>
                            </a:solidFill>
                            <a:effectLst/>
                            <a:latin typeface="Cambria Math"/>
                            <a:ea typeface="Times New Roman"/>
                            <a:cs typeface="Times New Roman"/>
                          </a:rPr>
                          <m:t>2</m:t>
                        </m:r>
                      </m:sub>
                    </m:sSub>
                    <m:r>
                      <a:rPr lang="en-US" sz="2800" i="1">
                        <a:solidFill>
                          <a:srgbClr val="FF0000"/>
                        </a:solidFill>
                        <a:effectLst/>
                        <a:latin typeface="Cambria Math"/>
                        <a:ea typeface="Times New Roman"/>
                        <a:cs typeface="Times New Roman"/>
                      </a:rPr>
                      <m:t>=</m:t>
                    </m:r>
                    <m:sSub>
                      <m:sSubPr>
                        <m:ctrlPr>
                          <a:rPr lang="en-US" sz="2800" i="1">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𝜓</m:t>
                        </m:r>
                      </m:e>
                      <m:sub>
                        <m:r>
                          <a:rPr lang="en-US" sz="2800" i="1">
                            <a:solidFill>
                              <a:srgbClr val="FF0000"/>
                            </a:solidFill>
                            <a:effectLst/>
                            <a:latin typeface="Cambria Math"/>
                            <a:ea typeface="Times New Roman"/>
                            <a:cs typeface="Times New Roman"/>
                          </a:rPr>
                          <m:t>22</m:t>
                        </m:r>
                      </m:sub>
                    </m:sSub>
                    <m:r>
                      <a:rPr lang="en-US" sz="2800" i="1">
                        <a:solidFill>
                          <a:srgbClr val="FF0000"/>
                        </a:solidFill>
                        <a:effectLst/>
                        <a:latin typeface="Cambria Math"/>
                        <a:ea typeface="Times New Roman"/>
                        <a:cs typeface="Times New Roman"/>
                      </a:rPr>
                      <m:t>+</m:t>
                    </m:r>
                    <m:sSub>
                      <m:sSubPr>
                        <m:ctrlPr>
                          <a:rPr lang="en-US" sz="2800" i="1">
                            <a:solidFill>
                              <a:srgbClr val="FF0000"/>
                            </a:solidFill>
                            <a:effectLst/>
                            <a:latin typeface="Cambria Math"/>
                            <a:ea typeface="Times New Roman"/>
                            <a:cs typeface="Times New Roman"/>
                          </a:rPr>
                        </m:ctrlPr>
                      </m:sSubPr>
                      <m:e>
                        <m:r>
                          <a:rPr lang="en-US" sz="2800" i="1">
                            <a:solidFill>
                              <a:srgbClr val="FF0000"/>
                            </a:solidFill>
                            <a:effectLst/>
                            <a:latin typeface="Cambria Math"/>
                            <a:ea typeface="Times New Roman"/>
                            <a:cs typeface="Times New Roman"/>
                          </a:rPr>
                          <m:t>𝜓</m:t>
                        </m:r>
                      </m:e>
                      <m:sub>
                        <m:r>
                          <a:rPr lang="en-US" sz="2800" i="1">
                            <a:solidFill>
                              <a:srgbClr val="FF0000"/>
                            </a:solidFill>
                            <a:effectLst/>
                            <a:latin typeface="Cambria Math"/>
                            <a:ea typeface="Times New Roman"/>
                            <a:cs typeface="Times New Roman"/>
                          </a:rPr>
                          <m:t>21</m:t>
                        </m:r>
                      </m:sub>
                    </m:sSub>
                  </m:oMath>
                </a14:m>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4266"/>
                <a:ext cx="9144000" cy="6858000"/>
              </a:xfrm>
              <a:blipFill rotWithShape="1">
                <a:blip r:embed="rId2"/>
                <a:stretch>
                  <a:fillRect l="-1133" t="-800" r="-1200"/>
                </a:stretch>
              </a:blipFill>
            </p:spPr>
            <p:txBody>
              <a:bodyPr/>
              <a:lstStyle/>
              <a:p>
                <a:r>
                  <a:rPr lang="ar-IQ">
                    <a:noFill/>
                  </a:rPr>
                  <a:t> </a:t>
                </a:r>
              </a:p>
            </p:txBody>
          </p:sp>
        </mc:Fallback>
      </mc:AlternateContent>
    </p:spTree>
    <p:extLst>
      <p:ext uri="{BB962C8B-B14F-4D97-AF65-F5344CB8AC3E}">
        <p14:creationId xmlns:p14="http://schemas.microsoft.com/office/powerpoint/2010/main" val="2471255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85000" lnSpcReduction="10000"/>
              </a:bodyPr>
              <a:lstStyle/>
              <a:p>
                <a:pPr marL="0" indent="0" algn="just" rtl="0">
                  <a:lnSpc>
                    <a:spcPct val="150000"/>
                  </a:lnSpc>
                  <a:spcBef>
                    <a:spcPts val="1200"/>
                  </a:spcBef>
                  <a:spcAft>
                    <a:spcPts val="0"/>
                  </a:spcAft>
                  <a:buNone/>
                </a:pPr>
                <a:r>
                  <a:rPr lang="en-US" sz="2800" dirty="0" smtClean="0">
                    <a:latin typeface="Times New Roman"/>
                    <a:ea typeface="Calibri"/>
                    <a:cs typeface="Arial"/>
                  </a:rPr>
                  <a:t>The total energy in the magnetic field is the sum of the energies due to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1</m:t>
                        </m:r>
                      </m:sub>
                    </m:sSub>
                  </m:oMath>
                </a14:m>
                <a:r>
                  <a:rPr lang="en-US" sz="2800" dirty="0">
                    <a:effectLst/>
                    <a:latin typeface="Times New Roman"/>
                    <a:ea typeface="Times New Roman"/>
                    <a:cs typeface="Arial"/>
                  </a:rPr>
                  <a: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2</m:t>
                        </m:r>
                      </m:sub>
                    </m:sSub>
                  </m:oMath>
                </a14:m>
                <a:r>
                  <a:rPr lang="en-US" sz="2800" i="1" dirty="0">
                    <a:effectLst/>
                    <a:latin typeface="Times New Roman"/>
                    <a:ea typeface="Calibri"/>
                    <a:cs typeface="Arial"/>
                  </a:rPr>
                  <a:t> </a:t>
                </a:r>
                <a:r>
                  <a:rPr lang="en-US" sz="2800" dirty="0">
                    <a:effectLst/>
                    <a:latin typeface="Times New Roman"/>
                    <a:ea typeface="Calibri"/>
                    <a:cs typeface="Arial"/>
                  </a:rPr>
                  <a:t>and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12</m:t>
                        </m:r>
                      </m:sub>
                    </m:sSub>
                  </m:oMath>
                </a14:m>
                <a:r>
                  <a:rPr lang="en-US" sz="2800" dirty="0">
                    <a:effectLst/>
                    <a:latin typeface="Times New Roman"/>
                    <a:ea typeface="Calibri"/>
                    <a:cs typeface="Arial"/>
                  </a:rPr>
                  <a:t> (or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21</m:t>
                        </m:r>
                      </m:sub>
                    </m:sSub>
                  </m:oMath>
                </a14:m>
                <a:r>
                  <a:rPr lang="en-US" sz="2800" dirty="0">
                    <a:effectLst/>
                    <a:latin typeface="Times New Roman"/>
                    <a:ea typeface="Calibri"/>
                    <a:cs typeface="Arial"/>
                  </a:rPr>
                  <a:t>); that is,</a:t>
                </a:r>
                <a:endParaRPr lang="en-US" sz="2400" dirty="0">
                  <a:effectLst/>
                  <a:latin typeface="Calibri"/>
                  <a:ea typeface="Calibri"/>
                  <a:cs typeface="Arial"/>
                </a:endParaRPr>
              </a:p>
              <a:p>
                <a:pPr marL="0" indent="0" algn="just" rtl="0">
                  <a:lnSpc>
                    <a:spcPct val="11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𝑚</m:t>
                          </m:r>
                        </m:sub>
                      </m:sSub>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1</m:t>
                          </m:r>
                        </m:sub>
                      </m:sSub>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2</m:t>
                          </m:r>
                        </m:sub>
                      </m:sSub>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𝑊</m:t>
                          </m:r>
                        </m:e>
                        <m:sub>
                          <m:r>
                            <a:rPr lang="en-US" sz="2800" i="1">
                              <a:effectLst/>
                              <a:latin typeface="Cambria Math"/>
                              <a:ea typeface="Times New Roman"/>
                              <a:cs typeface="Times New Roman"/>
                            </a:rPr>
                            <m:t>12</m:t>
                          </m:r>
                        </m:sub>
                      </m:sSub>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1</m:t>
                          </m:r>
                        </m:sub>
                      </m:sSub>
                      <m:sSubSup>
                        <m:sSubSupPr>
                          <m:ctrlPr>
                            <a:rPr lang="en-US" sz="2800" i="1">
                              <a:effectLst/>
                              <a:latin typeface="Cambria Math"/>
                              <a:ea typeface="Times New Roman"/>
                              <a:cs typeface="Times New Roman"/>
                            </a:rPr>
                          </m:ctrlPr>
                        </m:sSubSup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1</m:t>
                          </m:r>
                        </m:sub>
                        <m:sup>
                          <m:r>
                            <a:rPr lang="en-US" sz="2800" i="1">
                              <a:effectLst/>
                              <a:latin typeface="Cambria Math"/>
                              <a:ea typeface="Times New Roman"/>
                              <a:cs typeface="Times New Roman"/>
                            </a:rPr>
                            <m:t>2</m:t>
                          </m:r>
                        </m:sup>
                      </m:sSubSup>
                      <m:r>
                        <a:rPr lang="en-US" sz="2800" i="1">
                          <a:effectLst/>
                          <a:latin typeface="Cambria Math"/>
                          <a:ea typeface="Times New Roman"/>
                          <a:cs typeface="Times New Roman"/>
                        </a:rPr>
                        <m:t>+</m:t>
                      </m:r>
                      <m:f>
                        <m:fPr>
                          <m:ctrlPr>
                            <a:rPr lang="en-US" sz="2800" i="1">
                              <a:effectLst/>
                              <a:latin typeface="Cambria Math"/>
                              <a:ea typeface="Times New Roman"/>
                              <a:cs typeface="Times New Roman"/>
                            </a:rPr>
                          </m:ctrlPr>
                        </m:fPr>
                        <m:num>
                          <m:r>
                            <a:rPr lang="en-US" sz="2800" i="1">
                              <a:effectLst/>
                              <a:latin typeface="Cambria Math"/>
                              <a:ea typeface="Times New Roman"/>
                              <a:cs typeface="Times New Roman"/>
                            </a:rPr>
                            <m:t>1</m:t>
                          </m:r>
                        </m:num>
                        <m:den>
                          <m:r>
                            <a:rPr lang="en-US" sz="2800" i="1">
                              <a:effectLst/>
                              <a:latin typeface="Cambria Math"/>
                              <a:ea typeface="Times New Roman"/>
                              <a:cs typeface="Times New Roman"/>
                            </a:rPr>
                            <m:t>2</m:t>
                          </m:r>
                        </m:den>
                      </m:f>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2</m:t>
                          </m:r>
                        </m:sub>
                      </m:sSub>
                      <m:sSubSup>
                        <m:sSubSupPr>
                          <m:ctrlPr>
                            <a:rPr lang="en-US" sz="2800" i="1">
                              <a:effectLst/>
                              <a:latin typeface="Cambria Math"/>
                              <a:ea typeface="Times New Roman"/>
                              <a:cs typeface="Times New Roman"/>
                            </a:rPr>
                          </m:ctrlPr>
                        </m:sSubSup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up>
                          <m:r>
                            <a:rPr lang="en-US" sz="2800" i="1">
                              <a:effectLst/>
                              <a:latin typeface="Cambria Math"/>
                              <a:ea typeface="Times New Roman"/>
                              <a:cs typeface="Times New Roman"/>
                            </a:rPr>
                            <m:t>2</m:t>
                          </m:r>
                        </m:sup>
                      </m:sSubSup>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𝑀</m:t>
                          </m:r>
                        </m:e>
                        <m:sub>
                          <m:r>
                            <a:rPr lang="en-US" sz="2800" i="1">
                              <a:effectLst/>
                              <a:latin typeface="Cambria Math"/>
                              <a:ea typeface="Times New Roman"/>
                              <a:cs typeface="Times New Roman"/>
                            </a:rPr>
                            <m:t>12</m:t>
                          </m:r>
                        </m:sub>
                      </m:sSub>
                      <m:r>
                        <a:rPr lang="en-US" sz="2800" i="1">
                          <a:effectLst/>
                          <a:latin typeface="Cambria Math"/>
                          <a:ea typeface="Times New Roman"/>
                          <a:cs typeface="Times New Roman"/>
                        </a:rPr>
                        <m:t> </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1</m:t>
                          </m:r>
                        </m:sub>
                      </m:sSub>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𝐼</m:t>
                          </m:r>
                        </m:e>
                        <m:sub>
                          <m:r>
                            <a:rPr lang="en-US" sz="2800" i="1">
                              <a:effectLst/>
                              <a:latin typeface="Cambria Math"/>
                              <a:ea typeface="Times New Roman"/>
                              <a:cs typeface="Times New Roman"/>
                            </a:rPr>
                            <m:t>2</m:t>
                          </m:r>
                        </m:sub>
                      </m:sSub>
                      <m:r>
                        <a:rPr lang="en-US" sz="2800">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62</m:t>
                      </m:r>
                      <m:r>
                        <a:rPr lang="en-US" sz="2800">
                          <a:effectLst/>
                          <a:latin typeface="Cambria Math"/>
                          <a:ea typeface="Calibri"/>
                          <a:cs typeface="Times New Roman"/>
                        </a:rPr>
                        <m:t>)</m:t>
                      </m:r>
                    </m:oMath>
                  </m:oMathPara>
                </a14:m>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The </a:t>
                </a:r>
                <a:r>
                  <a:rPr lang="en-US" sz="2800" dirty="0">
                    <a:solidFill>
                      <a:srgbClr val="FF0000"/>
                    </a:solidFill>
                    <a:effectLst/>
                    <a:latin typeface="Times New Roman"/>
                    <a:ea typeface="Calibri"/>
                    <a:cs typeface="Arial"/>
                  </a:rPr>
                  <a:t>positive sign </a:t>
                </a:r>
                <a:r>
                  <a:rPr lang="en-US" sz="2800" dirty="0">
                    <a:effectLst/>
                    <a:latin typeface="Times New Roman"/>
                    <a:ea typeface="Calibri"/>
                    <a:cs typeface="Arial"/>
                  </a:rPr>
                  <a:t>is taken if </a:t>
                </a:r>
                <a:r>
                  <a:rPr lang="en-US" sz="2800" dirty="0" smtClean="0">
                    <a:effectLst/>
                    <a:latin typeface="Times New Roman"/>
                    <a:ea typeface="Calibri"/>
                    <a:cs typeface="Arial"/>
                  </a:rPr>
                  <a:t>the </a:t>
                </a:r>
                <a:r>
                  <a:rPr lang="en-US" sz="2800" dirty="0">
                    <a:effectLst/>
                    <a:latin typeface="Times New Roman"/>
                    <a:ea typeface="Calibri"/>
                    <a:cs typeface="Arial"/>
                  </a:rPr>
                  <a:t>magnetic fields of the two circuits strengthen each </a:t>
                </a:r>
                <a:r>
                  <a:rPr lang="en-US" sz="2800" dirty="0" smtClean="0">
                    <a:effectLst/>
                    <a:latin typeface="Times New Roman"/>
                    <a:ea typeface="Calibri"/>
                    <a:cs typeface="Arial"/>
                  </a:rPr>
                  <a:t>other and </a:t>
                </a:r>
                <a:r>
                  <a:rPr lang="en-US" sz="2800" dirty="0" smtClean="0">
                    <a:solidFill>
                      <a:srgbClr val="FF0000"/>
                    </a:solidFill>
                    <a:latin typeface="Times New Roman"/>
                    <a:ea typeface="Calibri"/>
                    <a:cs typeface="Arial"/>
                  </a:rPr>
                  <a:t>negative </a:t>
                </a:r>
                <a:r>
                  <a:rPr lang="en-US" sz="2800" dirty="0">
                    <a:solidFill>
                      <a:srgbClr val="FF0000"/>
                    </a:solidFill>
                    <a:latin typeface="Times New Roman"/>
                    <a:ea typeface="Calibri"/>
                    <a:cs typeface="Arial"/>
                  </a:rPr>
                  <a:t>sign</a:t>
                </a:r>
                <a:r>
                  <a:rPr lang="en-US" sz="2800" dirty="0">
                    <a:solidFill>
                      <a:prstClr val="black"/>
                    </a:solidFill>
                    <a:latin typeface="Times New Roman"/>
                    <a:ea typeface="Calibri"/>
                    <a:cs typeface="Arial"/>
                  </a:rPr>
                  <a:t> is taken </a:t>
                </a:r>
                <a:r>
                  <a:rPr lang="en-US" sz="2800" dirty="0" smtClean="0">
                    <a:effectLst/>
                    <a:latin typeface="Times New Roman"/>
                    <a:ea typeface="Calibri"/>
                    <a:cs typeface="Arial"/>
                  </a:rPr>
                  <a:t>if </a:t>
                </a:r>
                <a:r>
                  <a:rPr lang="en-US" sz="2800" dirty="0">
                    <a:effectLst/>
                    <a:latin typeface="Times New Roman"/>
                    <a:ea typeface="Calibri"/>
                    <a:cs typeface="Arial"/>
                  </a:rPr>
                  <a:t>the </a:t>
                </a:r>
                <a:r>
                  <a:rPr lang="en-US" sz="2800" dirty="0" smtClean="0">
                    <a:effectLst/>
                    <a:latin typeface="Times New Roman"/>
                    <a:ea typeface="Calibri"/>
                    <a:cs typeface="Arial"/>
                  </a:rPr>
                  <a:t>magnetic </a:t>
                </a:r>
                <a:r>
                  <a:rPr lang="en-US" sz="2800" dirty="0">
                    <a:effectLst/>
                    <a:latin typeface="Times New Roman"/>
                    <a:ea typeface="Calibri"/>
                    <a:cs typeface="Arial"/>
                  </a:rPr>
                  <a:t>fields oppose each </a:t>
                </a:r>
                <a:r>
                  <a:rPr lang="en-US" sz="2800" dirty="0" smtClean="0">
                    <a:effectLst/>
                    <a:latin typeface="Times New Roman"/>
                    <a:ea typeface="Calibri"/>
                    <a:cs typeface="Arial"/>
                  </a:rPr>
                  <a:t>other.</a:t>
                </a:r>
                <a:endParaRPr lang="en-US" sz="2400" dirty="0">
                  <a:effectLst/>
                  <a:latin typeface="Calibri"/>
                  <a:ea typeface="Calibri"/>
                  <a:cs typeface="Arial"/>
                </a:endParaRPr>
              </a:p>
              <a:p>
                <a:pPr marL="0" indent="0" algn="just" rtl="0">
                  <a:lnSpc>
                    <a:spcPct val="150000"/>
                  </a:lnSpc>
                  <a:spcAft>
                    <a:spcPts val="0"/>
                  </a:spcAft>
                  <a:buNone/>
                </a:pPr>
                <a:r>
                  <a:rPr lang="en-US" sz="2800" dirty="0">
                    <a:effectLst/>
                    <a:latin typeface="Times New Roman"/>
                    <a:ea typeface="Calibri"/>
                    <a:cs typeface="Arial"/>
                  </a:rPr>
                  <a:t>In an inductor such as a coaxial or a parallel-wire transmission line, the </a:t>
                </a:r>
                <a:r>
                  <a:rPr lang="en-US" sz="2800" dirty="0" smtClean="0">
                    <a:effectLst/>
                    <a:latin typeface="Times New Roman"/>
                    <a:ea typeface="Calibri"/>
                    <a:cs typeface="Arial"/>
                  </a:rPr>
                  <a:t>inductance</a:t>
                </a:r>
                <a:r>
                  <a:rPr lang="en-US" sz="2400" dirty="0" smtClean="0">
                    <a:latin typeface="Calibri"/>
                    <a:ea typeface="Calibri"/>
                    <a:cs typeface="Arial"/>
                  </a:rPr>
                  <a:t> </a:t>
                </a:r>
                <a:r>
                  <a:rPr lang="en-US" sz="2800" dirty="0" smtClean="0">
                    <a:effectLst/>
                    <a:latin typeface="Times New Roman"/>
                    <a:ea typeface="Calibri"/>
                    <a:cs typeface="Arial"/>
                  </a:rPr>
                  <a:t>produced </a:t>
                </a:r>
                <a:r>
                  <a:rPr lang="en-US" sz="2800" dirty="0">
                    <a:effectLst/>
                    <a:latin typeface="Times New Roman"/>
                    <a:ea typeface="Calibri"/>
                    <a:cs typeface="Arial"/>
                  </a:rPr>
                  <a:t>by the flux internal to the conductor is called the </a:t>
                </a:r>
                <a:r>
                  <a:rPr lang="en-US" sz="2800" dirty="0">
                    <a:solidFill>
                      <a:srgbClr val="FF0000"/>
                    </a:solidFill>
                    <a:effectLst/>
                    <a:latin typeface="Times New Roman"/>
                    <a:ea typeface="Calibri"/>
                    <a:cs typeface="Arial"/>
                  </a:rPr>
                  <a:t>internal inductance</a:t>
                </a:r>
                <a:r>
                  <a:rPr lang="en-US" sz="2800" dirty="0">
                    <a:effectLst/>
                    <a:latin typeface="Times New Roman"/>
                    <a:ea typeface="Calibri"/>
                    <a:cs typeface="Arial"/>
                  </a:rPr>
                  <a: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𝑖𝑛</m:t>
                        </m:r>
                      </m:sub>
                    </m:sSub>
                  </m:oMath>
                </a14:m>
                <a:r>
                  <a:rPr lang="en-US" sz="2800" dirty="0">
                    <a:effectLst/>
                    <a:latin typeface="Times New Roman"/>
                    <a:ea typeface="Calibri"/>
                    <a:cs typeface="Arial"/>
                  </a:rPr>
                  <a:t>, while that produced by the flux external to it is called </a:t>
                </a:r>
                <a:r>
                  <a:rPr lang="en-US" sz="2800" dirty="0">
                    <a:solidFill>
                      <a:srgbClr val="FF0000"/>
                    </a:solidFill>
                    <a:effectLst/>
                    <a:latin typeface="Times New Roman"/>
                    <a:ea typeface="Calibri"/>
                    <a:cs typeface="Arial"/>
                  </a:rPr>
                  <a:t>external inductance</a:t>
                </a:r>
                <a:r>
                  <a:rPr lang="en-US" sz="2800" dirty="0">
                    <a:effectLst/>
                    <a:latin typeface="Times New Roman"/>
                    <a:ea typeface="Calibri"/>
                    <a:cs typeface="Arial"/>
                  </a:rPr>
                  <a:t> </a:t>
                </a:r>
                <a14:m>
                  <m:oMath xmlns:m="http://schemas.openxmlformats.org/officeDocument/2006/math">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𝑒𝑥𝑡</m:t>
                        </m:r>
                      </m:sub>
                    </m:sSub>
                  </m:oMath>
                </a14:m>
                <a:r>
                  <a:rPr lang="en-US" sz="2800" dirty="0">
                    <a:effectLst/>
                    <a:latin typeface="Times New Roman"/>
                    <a:ea typeface="Calibri"/>
                    <a:cs typeface="Arial"/>
                  </a:rPr>
                  <a:t>. The total inductance </a:t>
                </a:r>
                <a14:m>
                  <m:oMath xmlns:m="http://schemas.openxmlformats.org/officeDocument/2006/math">
                    <m:r>
                      <a:rPr lang="en-US" sz="2800" i="1">
                        <a:effectLst/>
                        <a:latin typeface="Cambria Math"/>
                        <a:ea typeface="Calibri"/>
                        <a:cs typeface="Times New Roman"/>
                      </a:rPr>
                      <m:t>𝐿</m:t>
                    </m:r>
                  </m:oMath>
                </a14:m>
                <a:r>
                  <a:rPr lang="en-US" sz="2800" dirty="0">
                    <a:effectLst/>
                    <a:latin typeface="Times New Roman"/>
                    <a:ea typeface="Calibri"/>
                    <a:cs typeface="Arial"/>
                  </a:rPr>
                  <a:t> is</a:t>
                </a:r>
                <a:endParaRPr lang="en-US" sz="2400" dirty="0">
                  <a:effectLst/>
                  <a:latin typeface="Calibri"/>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Times New Roman"/>
                        </a:rPr>
                        <m:t>𝐿</m:t>
                      </m:r>
                      <m:r>
                        <a:rPr lang="en-US" sz="2800" i="1">
                          <a:effectLst/>
                          <a:latin typeface="Cambria Math"/>
                          <a:ea typeface="Calibri"/>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𝑖𝑛</m:t>
                          </m:r>
                        </m:sub>
                      </m:sSub>
                      <m:r>
                        <a:rPr lang="en-US" sz="2800" i="1">
                          <a:effectLst/>
                          <a:latin typeface="Cambria Math"/>
                          <a:ea typeface="Times New Roman"/>
                          <a:cs typeface="Times New Roman"/>
                        </a:rPr>
                        <m:t>+</m:t>
                      </m:r>
                      <m:sSub>
                        <m:sSubPr>
                          <m:ctrlPr>
                            <a:rPr lang="en-US" sz="2800" i="1">
                              <a:effectLst/>
                              <a:latin typeface="Cambria Math"/>
                              <a:ea typeface="Times New Roman"/>
                              <a:cs typeface="Times New Roman"/>
                            </a:rPr>
                          </m:ctrlPr>
                        </m:sSubPr>
                        <m:e>
                          <m:r>
                            <a:rPr lang="en-US" sz="2800" i="1">
                              <a:effectLst/>
                              <a:latin typeface="Cambria Math"/>
                              <a:ea typeface="Times New Roman"/>
                              <a:cs typeface="Times New Roman"/>
                            </a:rPr>
                            <m:t>𝐿</m:t>
                          </m:r>
                        </m:e>
                        <m:sub>
                          <m:r>
                            <a:rPr lang="en-US" sz="2800" i="1">
                              <a:effectLst/>
                              <a:latin typeface="Cambria Math"/>
                              <a:ea typeface="Times New Roman"/>
                              <a:cs typeface="Times New Roman"/>
                            </a:rPr>
                            <m:t>𝑒𝑥𝑡</m:t>
                          </m:r>
                        </m:sub>
                      </m:sSub>
                      <m:r>
                        <a:rPr lang="en-US" sz="2800" i="1">
                          <a:effectLst/>
                          <a:latin typeface="Cambria Math"/>
                          <a:ea typeface="Calibri"/>
                          <a:cs typeface="Times New Roman"/>
                        </a:rPr>
                        <m:t> </m:t>
                      </m:r>
                      <m:r>
                        <a:rPr lang="en-US" sz="2800" b="0" i="0" smtClean="0">
                          <a:effectLst/>
                          <a:latin typeface="Cambria Math"/>
                          <a:ea typeface="Calibri"/>
                          <a:cs typeface="Times New Roman"/>
                        </a:rPr>
                        <m:t>          </m:t>
                      </m:r>
                      <m:r>
                        <a:rPr lang="en-US" sz="2800">
                          <a:effectLst/>
                          <a:latin typeface="Cambria Math"/>
                          <a:ea typeface="Calibri"/>
                          <a:cs typeface="Times New Roman"/>
                        </a:rPr>
                        <m:t>(</m:t>
                      </m:r>
                      <m:r>
                        <a:rPr lang="en-US" sz="2800">
                          <a:effectLst/>
                          <a:latin typeface="Cambria Math"/>
                          <a:ea typeface="Calibri"/>
                          <a:cs typeface="Times New Roman"/>
                        </a:rPr>
                        <m:t>8</m:t>
                      </m:r>
                      <m:r>
                        <a:rPr lang="en-US" sz="2800">
                          <a:effectLst/>
                          <a:latin typeface="Cambria Math"/>
                          <a:ea typeface="Calibri"/>
                          <a:cs typeface="Times New Roman"/>
                        </a:rPr>
                        <m:t>.</m:t>
                      </m:r>
                      <m:r>
                        <a:rPr lang="en-US" sz="2800">
                          <a:effectLst/>
                          <a:latin typeface="Cambria Math"/>
                          <a:ea typeface="Calibri"/>
                          <a:cs typeface="Times New Roman"/>
                        </a:rPr>
                        <m:t>63</m:t>
                      </m:r>
                      <m:r>
                        <a:rPr lang="en-US" sz="2800">
                          <a:effectLst/>
                          <a:latin typeface="Cambria Math"/>
                          <a:ea typeface="Calibri"/>
                          <a:cs typeface="Times New Roman"/>
                        </a:rPr>
                        <m:t>)</m:t>
                      </m:r>
                    </m:oMath>
                  </m:oMathPara>
                </a14:m>
                <a:endParaRPr lang="en-US" sz="24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000" r="-1000"/>
                </a:stretch>
              </a:blipFill>
            </p:spPr>
            <p:txBody>
              <a:bodyPr/>
              <a:lstStyle/>
              <a:p>
                <a:r>
                  <a:rPr lang="ar-IQ">
                    <a:noFill/>
                  </a:rPr>
                  <a:t> </a:t>
                </a:r>
              </a:p>
            </p:txBody>
          </p:sp>
        </mc:Fallback>
      </mc:AlternateContent>
    </p:spTree>
    <p:extLst>
      <p:ext uri="{BB962C8B-B14F-4D97-AF65-F5344CB8AC3E}">
        <p14:creationId xmlns:p14="http://schemas.microsoft.com/office/powerpoint/2010/main" val="2233406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19"/>
          </a:xfrm>
        </p:spPr>
        <p:txBody>
          <a:bodyPr>
            <a:noAutofit/>
          </a:bodyPr>
          <a:lstStyle/>
          <a:p>
            <a:pPr algn="ctr" rtl="0">
              <a:lnSpc>
                <a:spcPct val="150000"/>
              </a:lnSpc>
              <a:spcBef>
                <a:spcPts val="1200"/>
              </a:spcBef>
              <a:spcAft>
                <a:spcPts val="0"/>
              </a:spcAft>
            </a:pPr>
            <a:r>
              <a:rPr lang="en-US" sz="4000" dirty="0">
                <a:solidFill>
                  <a:srgbClr val="FF0000"/>
                </a:solidFill>
                <a:latin typeface="Times New Roman"/>
                <a:ea typeface="Calibri"/>
                <a:cs typeface="Arial"/>
              </a:rPr>
              <a:t>8.9 MAGNETIC </a:t>
            </a:r>
            <a:r>
              <a:rPr lang="en-US" sz="4000" dirty="0" smtClean="0">
                <a:solidFill>
                  <a:srgbClr val="FF0000"/>
                </a:solidFill>
                <a:latin typeface="Times New Roman"/>
                <a:ea typeface="Calibri"/>
                <a:cs typeface="Arial"/>
              </a:rPr>
              <a:t>ENERGY</a:t>
            </a:r>
            <a:endParaRPr lang="ar-IQ"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08720"/>
                <a:ext cx="9144000" cy="5949280"/>
              </a:xfrm>
            </p:spPr>
            <p:txBody>
              <a:bodyPr>
                <a:normAutofit/>
              </a:bodyPr>
              <a:lstStyle/>
              <a:p>
                <a:pPr marL="0" indent="0" algn="just" rtl="0">
                  <a:lnSpc>
                    <a:spcPct val="150000"/>
                  </a:lnSpc>
                  <a:spcAft>
                    <a:spcPts val="0"/>
                  </a:spcAft>
                  <a:buNone/>
                </a:pPr>
                <a:r>
                  <a:rPr lang="en-US" sz="3000" dirty="0" smtClean="0">
                    <a:solidFill>
                      <a:prstClr val="black"/>
                    </a:solidFill>
                    <a:latin typeface="Times New Roman"/>
                    <a:ea typeface="Calibri"/>
                    <a:cs typeface="Arial"/>
                  </a:rPr>
                  <a:t>The </a:t>
                </a:r>
                <a:r>
                  <a:rPr lang="en-US" sz="3000" dirty="0">
                    <a:solidFill>
                      <a:prstClr val="black"/>
                    </a:solidFill>
                    <a:latin typeface="Times New Roman"/>
                    <a:ea typeface="Calibri"/>
                    <a:cs typeface="Arial"/>
                  </a:rPr>
                  <a:t>energy is stored in the magnetic </a:t>
                </a:r>
                <a:r>
                  <a:rPr lang="en-US" sz="3000" dirty="0" smtClean="0">
                    <a:solidFill>
                      <a:prstClr val="black"/>
                    </a:solidFill>
                    <a:latin typeface="Times New Roman"/>
                    <a:ea typeface="Calibri"/>
                    <a:cs typeface="Arial"/>
                  </a:rPr>
                  <a:t>field </a:t>
                </a:r>
                <a:r>
                  <a:rPr lang="en-US" sz="3000" dirty="0">
                    <a:latin typeface="Times New Roman"/>
                    <a:ea typeface="Calibri"/>
                  </a:rPr>
                  <a:t>of the inductor</a:t>
                </a:r>
                <a:r>
                  <a:rPr lang="en-US" sz="3000" dirty="0" smtClean="0">
                    <a:solidFill>
                      <a:prstClr val="black"/>
                    </a:solidFill>
                    <a:latin typeface="Times New Roman"/>
                    <a:ea typeface="Calibri"/>
                    <a:cs typeface="Arial"/>
                  </a:rPr>
                  <a:t>. </a:t>
                </a:r>
                <a:endParaRPr lang="en-US" sz="3000" dirty="0">
                  <a:effectLst/>
                  <a:latin typeface="Calibri"/>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sSub>
                        <m:sSubPr>
                          <m:ctrlPr>
                            <a:rPr lang="en-US" sz="3000" i="1">
                              <a:effectLst/>
                              <a:latin typeface="Cambria Math"/>
                              <a:ea typeface="Times New Roman"/>
                              <a:cs typeface="Times New Roman"/>
                            </a:rPr>
                          </m:ctrlPr>
                        </m:sSubPr>
                        <m:e>
                          <m:r>
                            <a:rPr lang="en-US" sz="3000" i="1">
                              <a:effectLst/>
                              <a:latin typeface="Cambria Math"/>
                              <a:ea typeface="Times New Roman"/>
                              <a:cs typeface="Times New Roman"/>
                            </a:rPr>
                            <m:t>𝑊</m:t>
                          </m:r>
                        </m:e>
                        <m:sub>
                          <m:r>
                            <a:rPr lang="en-US" sz="3000" i="1">
                              <a:effectLst/>
                              <a:latin typeface="Cambria Math"/>
                              <a:ea typeface="Times New Roman"/>
                              <a:cs typeface="Times New Roman"/>
                            </a:rPr>
                            <m:t>𝑚</m:t>
                          </m:r>
                        </m:sub>
                      </m:sSub>
                      <m:r>
                        <a:rPr lang="en-US" sz="3000" i="1">
                          <a:effectLst/>
                          <a:latin typeface="Cambria Math"/>
                          <a:ea typeface="Times New Roman"/>
                          <a:cs typeface="Times New Roman"/>
                        </a:rPr>
                        <m:t>=</m:t>
                      </m:r>
                      <m:f>
                        <m:fPr>
                          <m:ctrlPr>
                            <a:rPr lang="en-US" sz="3000" i="1">
                              <a:effectLst/>
                              <a:latin typeface="Cambria Math"/>
                              <a:ea typeface="Times New Roman"/>
                              <a:cs typeface="Times New Roman"/>
                            </a:rPr>
                          </m:ctrlPr>
                        </m:fPr>
                        <m:num>
                          <m:r>
                            <a:rPr lang="en-US" sz="3000" i="1">
                              <a:effectLst/>
                              <a:latin typeface="Cambria Math"/>
                              <a:ea typeface="Times New Roman"/>
                              <a:cs typeface="Times New Roman"/>
                            </a:rPr>
                            <m:t>1</m:t>
                          </m:r>
                        </m:num>
                        <m:den>
                          <m:r>
                            <a:rPr lang="en-US" sz="3000" i="1">
                              <a:effectLst/>
                              <a:latin typeface="Cambria Math"/>
                              <a:ea typeface="Times New Roman"/>
                              <a:cs typeface="Times New Roman"/>
                            </a:rPr>
                            <m:t>2</m:t>
                          </m:r>
                        </m:den>
                      </m:f>
                      <m:r>
                        <a:rPr lang="en-US" sz="3000" i="1">
                          <a:effectLst/>
                          <a:latin typeface="Cambria Math"/>
                          <a:ea typeface="Times New Roman"/>
                          <a:cs typeface="Times New Roman"/>
                        </a:rPr>
                        <m:t> </m:t>
                      </m:r>
                      <m:r>
                        <a:rPr lang="en-US" sz="3000" i="1">
                          <a:effectLst/>
                          <a:latin typeface="Cambria Math"/>
                          <a:ea typeface="Times New Roman"/>
                          <a:cs typeface="Times New Roman"/>
                        </a:rPr>
                        <m:t>𝐿</m:t>
                      </m:r>
                      <m:r>
                        <a:rPr lang="en-US" sz="3000" i="1">
                          <a:effectLst/>
                          <a:latin typeface="Cambria Math"/>
                          <a:ea typeface="Times New Roman"/>
                          <a:cs typeface="Times New Roman"/>
                        </a:rPr>
                        <m:t> </m:t>
                      </m:r>
                      <m:sSup>
                        <m:sSupPr>
                          <m:ctrlPr>
                            <a:rPr lang="en-US" sz="3000" i="1">
                              <a:effectLst/>
                              <a:latin typeface="Cambria Math"/>
                              <a:ea typeface="Times New Roman"/>
                              <a:cs typeface="Times New Roman"/>
                            </a:rPr>
                          </m:ctrlPr>
                        </m:sSupPr>
                        <m:e>
                          <m:r>
                            <a:rPr lang="en-US" sz="3000" i="1">
                              <a:effectLst/>
                              <a:latin typeface="Cambria Math"/>
                              <a:ea typeface="Times New Roman"/>
                              <a:cs typeface="Times New Roman"/>
                            </a:rPr>
                            <m:t>𝐼</m:t>
                          </m:r>
                        </m:e>
                        <m:sup>
                          <m:r>
                            <a:rPr lang="en-US" sz="3000" i="1">
                              <a:effectLst/>
                              <a:latin typeface="Cambria Math"/>
                              <a:ea typeface="Times New Roman"/>
                              <a:cs typeface="Times New Roman"/>
                            </a:rPr>
                            <m:t>2</m:t>
                          </m:r>
                        </m:sup>
                      </m:sSup>
                      <m:r>
                        <a:rPr lang="en-US" sz="3000" i="1">
                          <a:effectLst/>
                          <a:latin typeface="Cambria Math"/>
                          <a:ea typeface="Calibri"/>
                          <a:cs typeface="Times New Roman"/>
                        </a:rPr>
                        <m:t> </m:t>
                      </m:r>
                      <m:r>
                        <a:rPr lang="en-US" sz="3000" b="0" i="0" smtClean="0">
                          <a:effectLst/>
                          <a:latin typeface="Cambria Math"/>
                          <a:ea typeface="Calibri"/>
                          <a:cs typeface="Times New Roman"/>
                        </a:rPr>
                        <m:t>     </m:t>
                      </m:r>
                      <m:r>
                        <a:rPr lang="en-US" sz="3000">
                          <a:effectLst/>
                          <a:latin typeface="Cambria Math"/>
                          <a:ea typeface="Calibri"/>
                          <a:cs typeface="Times New Roman"/>
                        </a:rPr>
                        <m:t>(</m:t>
                      </m:r>
                      <m:r>
                        <a:rPr lang="en-US" sz="3000">
                          <a:effectLst/>
                          <a:latin typeface="Cambria Math"/>
                          <a:ea typeface="Calibri"/>
                          <a:cs typeface="Times New Roman"/>
                        </a:rPr>
                        <m:t>8</m:t>
                      </m:r>
                      <m:r>
                        <a:rPr lang="en-US" sz="3000">
                          <a:effectLst/>
                          <a:latin typeface="Cambria Math"/>
                          <a:ea typeface="Calibri"/>
                          <a:cs typeface="Times New Roman"/>
                        </a:rPr>
                        <m:t>.</m:t>
                      </m:r>
                      <m:r>
                        <a:rPr lang="en-US" sz="3000">
                          <a:effectLst/>
                          <a:latin typeface="Cambria Math"/>
                          <a:ea typeface="Calibri"/>
                          <a:cs typeface="Times New Roman"/>
                        </a:rPr>
                        <m:t>56</m:t>
                      </m:r>
                      <m:r>
                        <a:rPr lang="en-US" sz="3000">
                          <a:effectLst/>
                          <a:latin typeface="Cambria Math"/>
                          <a:ea typeface="Calibri"/>
                          <a:cs typeface="Times New Roman"/>
                        </a:rPr>
                        <m:t>)</m:t>
                      </m:r>
                    </m:oMath>
                  </m:oMathPara>
                </a14:m>
                <a:endParaRPr lang="en-US" sz="3000" dirty="0">
                  <a:effectLst/>
                  <a:latin typeface="Calibri"/>
                  <a:ea typeface="Calibri"/>
                  <a:cs typeface="Arial"/>
                </a:endParaRPr>
              </a:p>
              <a:p>
                <a:pPr marL="0" indent="0" algn="just" rtl="0">
                  <a:lnSpc>
                    <a:spcPct val="150000"/>
                  </a:lnSpc>
                  <a:spcAft>
                    <a:spcPts val="0"/>
                  </a:spcAft>
                  <a:buNone/>
                </a:pPr>
                <a:r>
                  <a:rPr lang="en-US" sz="3000" dirty="0" smtClean="0">
                    <a:latin typeface="Times New Roman"/>
                    <a:ea typeface="Calibri"/>
                    <a:cs typeface="Arial"/>
                  </a:rPr>
                  <a:t>T</a:t>
                </a:r>
                <a:r>
                  <a:rPr lang="en-US" sz="3000" dirty="0" smtClean="0">
                    <a:effectLst/>
                    <a:latin typeface="Times New Roman"/>
                    <a:ea typeface="Calibri"/>
                    <a:cs typeface="Arial"/>
                  </a:rPr>
                  <a:t>o express equation (8.56) in terms of </a:t>
                </a:r>
                <a:r>
                  <a:rPr lang="en-US" sz="3000" b="1" dirty="0" smtClean="0">
                    <a:effectLst/>
                    <a:latin typeface="Times New Roman"/>
                    <a:ea typeface="Calibri"/>
                    <a:cs typeface="Arial"/>
                  </a:rPr>
                  <a:t>B</a:t>
                </a:r>
                <a:r>
                  <a:rPr lang="en-US" sz="3000" dirty="0" smtClean="0">
                    <a:effectLst/>
                    <a:latin typeface="Times New Roman"/>
                    <a:ea typeface="Calibri"/>
                    <a:cs typeface="Arial"/>
                  </a:rPr>
                  <a:t> or </a:t>
                </a:r>
                <a:r>
                  <a:rPr lang="en-US" sz="3000" b="1" dirty="0" smtClean="0">
                    <a:effectLst/>
                    <a:latin typeface="Times New Roman"/>
                    <a:ea typeface="Calibri"/>
                    <a:cs typeface="Arial"/>
                  </a:rPr>
                  <a:t>H</a:t>
                </a:r>
                <a:r>
                  <a:rPr lang="en-US" sz="3000" dirty="0" smtClean="0">
                    <a:latin typeface="Calibri"/>
                    <a:ea typeface="Calibri"/>
                    <a:cs typeface="Arial"/>
                  </a:rPr>
                  <a:t> </a:t>
                </a:r>
                <a:r>
                  <a:rPr lang="en-US" sz="3000" dirty="0">
                    <a:latin typeface="Times New Roman"/>
                    <a:ea typeface="Calibri"/>
                    <a:cs typeface="Arial"/>
                  </a:rPr>
                  <a:t>c</a:t>
                </a:r>
                <a:r>
                  <a:rPr lang="en-US" sz="3000" dirty="0" smtClean="0">
                    <a:effectLst/>
                    <a:latin typeface="Times New Roman"/>
                    <a:ea typeface="Calibri"/>
                    <a:cs typeface="Arial"/>
                  </a:rPr>
                  <a:t>onsider </a:t>
                </a:r>
                <a:r>
                  <a:rPr lang="en-US" sz="3000" dirty="0">
                    <a:effectLst/>
                    <a:latin typeface="Times New Roman"/>
                    <a:ea typeface="Calibri"/>
                    <a:cs typeface="Arial"/>
                  </a:rPr>
                  <a:t>a differential volume in a magnetic field as </a:t>
                </a:r>
                <a:r>
                  <a:rPr lang="en-US" sz="3000" dirty="0" smtClean="0">
                    <a:effectLst/>
                    <a:latin typeface="Times New Roman"/>
                    <a:ea typeface="Calibri"/>
                    <a:cs typeface="Arial"/>
                  </a:rPr>
                  <a:t>in Fig. </a:t>
                </a:r>
                <a:r>
                  <a:rPr lang="en-US" sz="3000" dirty="0">
                    <a:effectLst/>
                    <a:latin typeface="Times New Roman"/>
                    <a:ea typeface="Calibri"/>
                    <a:cs typeface="Arial"/>
                  </a:rPr>
                  <a:t>8.19. Let the volume be covered with conducting sheets at the top and bottom surfaces with current </a:t>
                </a:r>
                <a14:m>
                  <m:oMath xmlns:m="http://schemas.openxmlformats.org/officeDocument/2006/math">
                    <m:r>
                      <m:rPr>
                        <m:sty m:val="p"/>
                      </m:rPr>
                      <a:rPr lang="en-US" sz="3000">
                        <a:effectLst/>
                        <a:latin typeface="Cambria Math"/>
                        <a:ea typeface="Calibri"/>
                        <a:cs typeface="Times New Roman"/>
                      </a:rPr>
                      <m:t>Δ</m:t>
                    </m:r>
                    <m:r>
                      <a:rPr lang="en-US" sz="3000" i="1">
                        <a:effectLst/>
                        <a:latin typeface="Cambria Math"/>
                        <a:ea typeface="Calibri"/>
                        <a:cs typeface="Times New Roman"/>
                      </a:rPr>
                      <m:t>𝐼</m:t>
                    </m:r>
                  </m:oMath>
                </a14:m>
                <a:r>
                  <a:rPr lang="en-US" sz="3000" dirty="0" smtClean="0">
                    <a:effectLst/>
                    <a:latin typeface="Times New Roman"/>
                    <a:ea typeface="Calibri"/>
                    <a:cs typeface="Arial"/>
                  </a:rPr>
                  <a:t>.</a:t>
                </a:r>
                <a:endParaRPr lang="en-US" sz="3000" dirty="0">
                  <a:effectLst/>
                  <a:latin typeface="Calibri"/>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533" r="-1533"/>
                </a:stretch>
              </a:blipFill>
            </p:spPr>
            <p:txBody>
              <a:bodyPr/>
              <a:lstStyle/>
              <a:p>
                <a:r>
                  <a:rPr lang="ar-IQ">
                    <a:noFill/>
                  </a:rPr>
                  <a:t> </a:t>
                </a:r>
              </a:p>
            </p:txBody>
          </p:sp>
        </mc:Fallback>
      </mc:AlternateContent>
    </p:spTree>
    <p:extLst>
      <p:ext uri="{BB962C8B-B14F-4D97-AF65-F5344CB8AC3E}">
        <p14:creationId xmlns:p14="http://schemas.microsoft.com/office/powerpoint/2010/main" val="4029360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rtl="0">
              <a:lnSpc>
                <a:spcPct val="150000"/>
              </a:lnSpc>
              <a:spcAft>
                <a:spcPts val="0"/>
              </a:spcAft>
            </a:pPr>
            <a:endParaRPr lang="en-US" sz="2800" dirty="0">
              <a:latin typeface="Times New Roman"/>
              <a:ea typeface="Calibri"/>
              <a:cs typeface="Arial"/>
            </a:endParaRPr>
          </a:p>
          <a:p>
            <a:pPr marL="0" indent="0" algn="ctr" rtl="0">
              <a:lnSpc>
                <a:spcPct val="115000"/>
              </a:lnSpc>
              <a:spcAft>
                <a:spcPts val="0"/>
              </a:spcAft>
              <a:buNone/>
            </a:pPr>
            <a:endParaRPr lang="en-US" sz="2800" dirty="0" smtClean="0">
              <a:latin typeface="Times New Roman"/>
              <a:ea typeface="Calibri"/>
              <a:cs typeface="Arial"/>
            </a:endParaRPr>
          </a:p>
          <a:p>
            <a:pPr marL="0" indent="0" algn="ctr" rtl="0">
              <a:lnSpc>
                <a:spcPct val="115000"/>
              </a:lnSpc>
              <a:spcAft>
                <a:spcPts val="0"/>
              </a:spcAft>
              <a:buNone/>
            </a:pPr>
            <a:endParaRPr lang="en-US" sz="2800" dirty="0">
              <a:latin typeface="Times New Roman"/>
              <a:ea typeface="Calibri"/>
              <a:cs typeface="Arial"/>
            </a:endParaRPr>
          </a:p>
          <a:p>
            <a:pPr marL="0" indent="0" algn="ctr" rtl="0">
              <a:lnSpc>
                <a:spcPct val="115000"/>
              </a:lnSpc>
              <a:spcAft>
                <a:spcPts val="0"/>
              </a:spcAft>
              <a:buNone/>
            </a:pPr>
            <a:endParaRPr lang="en-US" sz="2800" dirty="0" smtClean="0">
              <a:latin typeface="Times New Roman"/>
              <a:ea typeface="Calibri"/>
              <a:cs typeface="Arial"/>
            </a:endParaRPr>
          </a:p>
          <a:p>
            <a:pPr marL="0" indent="0" algn="ctr" rtl="0">
              <a:lnSpc>
                <a:spcPct val="115000"/>
              </a:lnSpc>
              <a:spcAft>
                <a:spcPts val="0"/>
              </a:spcAft>
              <a:buNone/>
            </a:pPr>
            <a:endParaRPr lang="en-US" sz="2800" dirty="0">
              <a:latin typeface="Times New Roman"/>
              <a:ea typeface="Calibri"/>
              <a:cs typeface="Arial"/>
            </a:endParaRPr>
          </a:p>
          <a:p>
            <a:pPr marL="0" indent="0" algn="ctr" rtl="0">
              <a:lnSpc>
                <a:spcPct val="115000"/>
              </a:lnSpc>
              <a:spcAft>
                <a:spcPts val="0"/>
              </a:spcAft>
              <a:buNone/>
            </a:pPr>
            <a:endParaRPr lang="en-US" sz="2800" dirty="0" smtClean="0">
              <a:latin typeface="Times New Roman"/>
              <a:ea typeface="Calibri"/>
              <a:cs typeface="Arial"/>
            </a:endParaRPr>
          </a:p>
          <a:p>
            <a:pPr marL="0" indent="0" algn="ctr" rtl="0">
              <a:lnSpc>
                <a:spcPct val="115000"/>
              </a:lnSpc>
              <a:spcAft>
                <a:spcPts val="0"/>
              </a:spcAft>
              <a:buNone/>
            </a:pPr>
            <a:endParaRPr lang="en-US" sz="2800" dirty="0" smtClean="0">
              <a:latin typeface="Times New Roman"/>
              <a:ea typeface="Calibri"/>
              <a:cs typeface="Arial"/>
            </a:endParaRPr>
          </a:p>
          <a:p>
            <a:pPr marL="0" indent="0" algn="ctr" rtl="0">
              <a:lnSpc>
                <a:spcPct val="115000"/>
              </a:lnSpc>
              <a:spcAft>
                <a:spcPts val="0"/>
              </a:spcAft>
              <a:buNone/>
            </a:pPr>
            <a:endParaRPr lang="en-US" sz="2800" dirty="0">
              <a:latin typeface="Times New Roman"/>
              <a:ea typeface="Calibri"/>
              <a:cs typeface="Arial"/>
            </a:endParaRPr>
          </a:p>
          <a:p>
            <a:pPr marL="0" indent="0" algn="ctr" rtl="0">
              <a:lnSpc>
                <a:spcPct val="115000"/>
              </a:lnSpc>
              <a:spcAft>
                <a:spcPts val="0"/>
              </a:spcAft>
              <a:buNone/>
            </a:pPr>
            <a:endParaRPr lang="en-US" sz="2800" dirty="0" smtClean="0">
              <a:latin typeface="Times New Roman"/>
              <a:ea typeface="Calibri"/>
              <a:cs typeface="Arial"/>
            </a:endParaRPr>
          </a:p>
          <a:p>
            <a:pPr marL="0" indent="0" algn="ctr" rtl="0">
              <a:lnSpc>
                <a:spcPct val="115000"/>
              </a:lnSpc>
              <a:spcAft>
                <a:spcPts val="0"/>
              </a:spcAft>
              <a:buNone/>
            </a:pPr>
            <a:endParaRPr lang="en-US" sz="2800" dirty="0" smtClean="0">
              <a:latin typeface="Times New Roman"/>
              <a:ea typeface="Calibri"/>
              <a:cs typeface="Arial"/>
            </a:endParaRPr>
          </a:p>
          <a:p>
            <a:pPr marL="0" indent="0" algn="ctr" rtl="0">
              <a:lnSpc>
                <a:spcPct val="115000"/>
              </a:lnSpc>
              <a:spcAft>
                <a:spcPts val="0"/>
              </a:spcAft>
              <a:buNone/>
            </a:pPr>
            <a:r>
              <a:rPr lang="en-US" sz="2800" dirty="0" smtClean="0">
                <a:latin typeface="Times New Roman"/>
                <a:ea typeface="Calibri"/>
                <a:cs typeface="Arial"/>
              </a:rPr>
              <a:t>Fig. </a:t>
            </a:r>
            <a:r>
              <a:rPr lang="en-US" sz="2800" dirty="0">
                <a:latin typeface="Times New Roman"/>
                <a:ea typeface="Calibri"/>
                <a:cs typeface="Arial"/>
              </a:rPr>
              <a:t>8.19 A differential volume in a magnetic field</a:t>
            </a:r>
            <a:r>
              <a:rPr lang="en-US" sz="2800" dirty="0" smtClean="0">
                <a:latin typeface="Times New Roman"/>
                <a:ea typeface="Calibri"/>
                <a:cs typeface="Arial"/>
              </a:rPr>
              <a:t>.</a:t>
            </a:r>
            <a:endParaRPr lang="en-US" sz="2400" dirty="0">
              <a:latin typeface="Calibri"/>
              <a:ea typeface="Calibri"/>
              <a:cs typeface="Arial"/>
            </a:endParaRPr>
          </a:p>
        </p:txBody>
      </p:sp>
      <p:pic>
        <p:nvPicPr>
          <p:cNvPr id="4" name="Picture 3" descr="C:\Users\Al_marsa\Desktop\Capture.PN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764704"/>
            <a:ext cx="5544616" cy="5112568"/>
          </a:xfrm>
          <a:prstGeom prst="rect">
            <a:avLst/>
          </a:prstGeom>
          <a:noFill/>
          <a:ln>
            <a:noFill/>
          </a:ln>
        </p:spPr>
      </p:pic>
    </p:spTree>
    <p:extLst>
      <p:ext uri="{BB962C8B-B14F-4D97-AF65-F5344CB8AC3E}">
        <p14:creationId xmlns:p14="http://schemas.microsoft.com/office/powerpoint/2010/main" val="3764371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12394</TotalTime>
  <Words>1848</Words>
  <Application>Microsoft Office PowerPoint</Application>
  <PresentationFormat>On-screen Show (4:3)</PresentationFormat>
  <Paragraphs>134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ELECTROMAGNETIC FIELDS</vt:lpstr>
      <vt:lpstr>Self-Inductance of a circuit (L):</vt:lpstr>
      <vt:lpstr>PowerPoint Presentation</vt:lpstr>
      <vt:lpstr>Mutual inductance (M):</vt:lpstr>
      <vt:lpstr>PowerPoint Presentation</vt:lpstr>
      <vt:lpstr>PowerPoint Presentation</vt:lpstr>
      <vt:lpstr>PowerPoint Presentation</vt:lpstr>
      <vt:lpstr>8.9 MAGNETIC ENERGY</vt:lpstr>
      <vt:lpstr>PowerPoint Presentation</vt:lpstr>
      <vt:lpstr>PowerPoint Presentation</vt:lpstr>
      <vt:lpstr>PowerPoint Presentation</vt:lpstr>
      <vt:lpstr>Table 8.2 a collection of formulas for inductance of common elements</vt:lpstr>
      <vt:lpstr>8.10 MAGNETIC CIRCUITS</vt:lpstr>
      <vt:lpstr>PowerPoint Presentation</vt:lpstr>
      <vt:lpstr>PowerPoint Presentation</vt:lpstr>
      <vt:lpstr>PowerPoint Presentation</vt:lpstr>
      <vt:lpstr>8.11 FORCE ON MAGNETIC MATERIALS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24</cp:revision>
  <dcterms:created xsi:type="dcterms:W3CDTF">2017-04-25T12:47:17Z</dcterms:created>
  <dcterms:modified xsi:type="dcterms:W3CDTF">2016-11-15T06:39:14Z</dcterms:modified>
</cp:coreProperties>
</file>